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sldIdLst>
    <p:sldId id="257" r:id="rId2"/>
    <p:sldId id="258" r:id="rId3"/>
    <p:sldId id="260" r:id="rId4"/>
    <p:sldId id="259" r:id="rId5"/>
    <p:sldId id="276" r:id="rId6"/>
    <p:sldId id="264" r:id="rId7"/>
    <p:sldId id="265" r:id="rId8"/>
    <p:sldId id="266" r:id="rId9"/>
    <p:sldId id="267" r:id="rId10"/>
    <p:sldId id="268" r:id="rId11"/>
    <p:sldId id="279" r:id="rId12"/>
    <p:sldId id="283" r:id="rId13"/>
    <p:sldId id="280" r:id="rId14"/>
    <p:sldId id="284" r:id="rId15"/>
    <p:sldId id="285" r:id="rId16"/>
    <p:sldId id="281" r:id="rId17"/>
    <p:sldId id="288" r:id="rId18"/>
    <p:sldId id="272" r:id="rId19"/>
    <p:sldId id="270" r:id="rId20"/>
    <p:sldId id="282" r:id="rId21"/>
    <p:sldId id="28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E1E6"/>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8011AB-9682-4E7A-B55F-FEBA158D3F7E}" v="215" dt="2020-03-08T23:22:12.8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varScale="1">
        <p:scale>
          <a:sx n="88" d="100"/>
          <a:sy n="88" d="100"/>
        </p:scale>
        <p:origin x="391"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3/8/2020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3/8/2020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3/8/2020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3/8/2020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3/8/2020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3/8/2020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3/8/2020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3/8/2020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3/8/2020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3/8/2020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3/8/2020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3/8/2020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thedotnetproject.blogspot.com/2015/11/the-net-framework.html"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docs.microsoft.com/en-us/dotnet/standard/components#universal-windows-platform-uwp"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ocs.microsoft.com/en-us/dotnet/framework/" TargetMode="External"/><Relationship Id="rId7" Type="http://schemas.openxmlformats.org/officeDocument/2006/relationships/image" Target="../media/image8.jpeg"/><Relationship Id="rId2" Type="http://schemas.openxmlformats.org/officeDocument/2006/relationships/hyperlink" Target="https://docs.microsoft.com/en-us/dotnet/standard/components#net-framework" TargetMode="Externa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hyperlink" Target="https://docs.microsoft.com/en-us/dotnet/core/" TargetMode="Externa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hyperlink" Target="https://docs.microsoft.com/en-us/dotnet/standard/components#net-core" TargetMode="External"/><Relationship Id="rId5" Type="http://schemas.openxmlformats.org/officeDocument/2006/relationships/image" Target="../media/image8.jpe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s://www.mono-project.com/docs/about-mono/" TargetMode="External"/><Relationship Id="rId7" Type="http://schemas.openxmlformats.org/officeDocument/2006/relationships/image" Target="../media/image8.jpeg"/><Relationship Id="rId2" Type="http://schemas.openxmlformats.org/officeDocument/2006/relationships/hyperlink" Target="https://docs.microsoft.com/en-us/dotnet/standard/components#mono" TargetMode="Externa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docs.microsoft.com/en-us/dotnet/standard/components#mono" TargetMode="Externa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hyperlink" Target="https://mattwarren.org/2018/10/02/A-History-of-.NET-Runtimes/" TargetMode="External"/><Relationship Id="rId2" Type="http://schemas.openxmlformats.org/officeDocument/2006/relationships/hyperlink" Target="https://docs.microsoft.com/en-us/dotnet/standard/components#net-runtimes"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hyperlink" Target="https://docs.microsoft.com/en-us/xamarin/get-started/what-is-xamarin"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docs.microsoft.com/en-us/xamarin/get-started/what-is-xamarin"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docs.microsoft.com/en-us/aspnet/overview"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soft.com/en-us/dotnet/standard/components#applicable-standards"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docs.microsoft.com/en-us/aspnet/web-forms/" TargetMode="External"/><Relationship Id="rId7"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hyperlink" Target="https://docs.microsoft.com/en-us/aspnet/overview" TargetMode="External"/><Relationship Id="rId5" Type="http://schemas.openxmlformats.org/officeDocument/2006/relationships/hyperlink" Target="https://docs.microsoft.com/en-us/aspnet/web-pages/" TargetMode="External"/><Relationship Id="rId4" Type="http://schemas.openxmlformats.org/officeDocument/2006/relationships/hyperlink" Target="https://docs.microsoft.com/en-us/aspnet/mvc/"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docs.microsoft.com/en-us/aspnet/mvc/" TargetMode="External"/><Relationship Id="rId2" Type="http://schemas.openxmlformats.org/officeDocument/2006/relationships/hyperlink" Target="https://docs.microsoft.com/en-us/aspnet/overview#mvc"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hyperlink" Target="https://docs.microsoft.com/en-us/dotnet/standard/net-standard#net-implementation-support" TargetMode="External"/><Relationship Id="rId2" Type="http://schemas.openxmlformats.org/officeDocument/2006/relationships/hyperlink" Target="https://docs.microsoft.com/en-us/dotnet/standard/components#net-standard"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hyperlink" Target="https://docs.microsoft.com/en-us/dotnet/standard/net-standard#net-implementation-support"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NuGet" TargetMode="External"/><Relationship Id="rId2" Type="http://schemas.openxmlformats.org/officeDocument/2006/relationships/hyperlink" Target="https://docs.microsoft.com/en-us/dotnet/standard/net-standard"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hyperlink" Target="http://thedotnetproject.blogspot.com/2015/11/the-net-framework.htm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thedotnetproject.blogspot.com/2015/11/the-net-framework.html"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thedotnetproject.blogspot.com/2015/11/the-net-framework.html"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thedotnetproject.blogspot.com/2015/11/the-net-framework.html"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fontScale="90000"/>
          </a:bodyPr>
          <a:lstStyle/>
          <a:p>
            <a:r>
              <a:rPr lang="en-US" sz="8000" dirty="0"/>
              <a:t>.NET Architectural Components</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dirty="0">
                <a:solidFill>
                  <a:schemeClr val="tx1">
                    <a:lumMod val="85000"/>
                    <a:lumOff val="15000"/>
                  </a:schemeClr>
                </a:solidFill>
              </a:rPr>
              <a:t>.NET / Microsoft Dynamics 365</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A7CA2FA0-04C4-47D8-A3ED-7EED01BB79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61058" y="2428712"/>
            <a:ext cx="6686028" cy="3760891"/>
          </a:xfrm>
          <a:prstGeom prst="rect">
            <a:avLst/>
          </a:prstGeom>
          <a:noFill/>
        </p:spPr>
      </p:pic>
      <p:sp>
        <p:nvSpPr>
          <p:cNvPr id="6" name="Rectangle 5">
            <a:extLst>
              <a:ext uri="{FF2B5EF4-FFF2-40B4-BE49-F238E27FC236}">
                <a16:creationId xmlns:a16="http://schemas.microsoft.com/office/drawing/2014/main" id="{14C1CA15-6201-46DA-AA77-9E23725B7509}"/>
              </a:ext>
            </a:extLst>
          </p:cNvPr>
          <p:cNvSpPr/>
          <p:nvPr/>
        </p:nvSpPr>
        <p:spPr>
          <a:xfrm>
            <a:off x="252733" y="3241097"/>
            <a:ext cx="4356443" cy="2862322"/>
          </a:xfrm>
          <a:prstGeom prst="rect">
            <a:avLst/>
          </a:prstGeom>
          <a:ln>
            <a:solidFill>
              <a:schemeClr val="dk1"/>
            </a:solidFill>
          </a:ln>
        </p:spPr>
        <p:txBody>
          <a:bodyPr wrap="square">
            <a:spAutoFit/>
          </a:bodyPr>
          <a:lstStyle/>
          <a:p>
            <a:r>
              <a:rPr lang="en-US" sz="2000" b="1" dirty="0"/>
              <a:t>Common Language Specification</a:t>
            </a:r>
            <a:r>
              <a:rPr lang="en-US" sz="2000" dirty="0"/>
              <a:t> (CLS) then facilitates interoperability between languages. It defines the reasonable subset of Common Type System (CTS), the shared data type that serves a great role in cross-language integration. The flexibility of CTS make many languages adapt to .NET platform.</a:t>
            </a:r>
          </a:p>
        </p:txBody>
      </p:sp>
      <p:cxnSp>
        <p:nvCxnSpPr>
          <p:cNvPr id="8" name="Connector: Elbow 7">
            <a:extLst>
              <a:ext uri="{FF2B5EF4-FFF2-40B4-BE49-F238E27FC236}">
                <a16:creationId xmlns:a16="http://schemas.microsoft.com/office/drawing/2014/main" id="{51C3B212-E781-4493-87EF-4668610A43A0}"/>
              </a:ext>
            </a:extLst>
          </p:cNvPr>
          <p:cNvCxnSpPr>
            <a:cxnSpLocks/>
            <a:stCxn id="6" idx="0"/>
          </p:cNvCxnSpPr>
          <p:nvPr/>
        </p:nvCxnSpPr>
        <p:spPr>
          <a:xfrm rot="16200000" flipH="1">
            <a:off x="3602054" y="2069997"/>
            <a:ext cx="187903" cy="2530103"/>
          </a:xfrm>
          <a:prstGeom prst="bentConnector4">
            <a:avLst>
              <a:gd name="adj1" fmla="val -121659"/>
              <a:gd name="adj2" fmla="val 93046"/>
            </a:avLst>
          </a:prstGeom>
          <a:ln>
            <a:tailEnd type="triangle"/>
          </a:ln>
          <a:effectLst>
            <a:outerShdw blurRad="50800" dist="38100" dir="8100000" algn="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0E18A472-2B13-43D8-8087-8C1011AB878B}"/>
              </a:ext>
            </a:extLst>
          </p:cNvPr>
          <p:cNvSpPr>
            <a:spLocks noGrp="1"/>
          </p:cNvSpPr>
          <p:nvPr>
            <p:ph type="title"/>
          </p:nvPr>
        </p:nvSpPr>
        <p:spPr>
          <a:xfrm>
            <a:off x="1096963" y="287338"/>
            <a:ext cx="10058400" cy="1449387"/>
          </a:xfrm>
        </p:spPr>
        <p:txBody>
          <a:bodyPr>
            <a:normAutofit/>
          </a:bodyPr>
          <a:lstStyle/>
          <a:p>
            <a:r>
              <a:rPr lang="en-US" dirty="0">
                <a:solidFill>
                  <a:schemeClr val="tx1"/>
                </a:solidFill>
              </a:rPr>
              <a:t>.NET Framework</a:t>
            </a:r>
            <a:br>
              <a:rPr lang="en-US" sz="1400" dirty="0">
                <a:hlinkClick r:id="rId3"/>
              </a:rPr>
            </a:br>
            <a:r>
              <a:rPr lang="en-US" sz="1400" dirty="0">
                <a:hlinkClick r:id="rId3"/>
              </a:rPr>
              <a:t>http://thedotnetproject.blogspot.com/2015/11/the-net-framework.html</a:t>
            </a:r>
            <a:endParaRPr lang="en-US" sz="1400" dirty="0"/>
          </a:p>
        </p:txBody>
      </p:sp>
    </p:spTree>
    <p:extLst>
      <p:ext uri="{BB962C8B-B14F-4D97-AF65-F5344CB8AC3E}">
        <p14:creationId xmlns:p14="http://schemas.microsoft.com/office/powerpoint/2010/main" val="1070974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27ADE-1ED9-4D34-871F-7F7E0EFBD5D3}"/>
              </a:ext>
            </a:extLst>
          </p:cNvPr>
          <p:cNvSpPr>
            <a:spLocks noGrp="1"/>
          </p:cNvSpPr>
          <p:nvPr>
            <p:ph type="title"/>
          </p:nvPr>
        </p:nvSpPr>
        <p:spPr>
          <a:xfrm>
            <a:off x="1097280" y="286603"/>
            <a:ext cx="7043928" cy="1450757"/>
          </a:xfrm>
        </p:spPr>
        <p:txBody>
          <a:bodyPr>
            <a:normAutofit fontScale="90000"/>
          </a:bodyPr>
          <a:lstStyle/>
          <a:p>
            <a:r>
              <a:rPr lang="en-US" sz="4000" dirty="0"/>
              <a:t>Current .NET Implementations</a:t>
            </a:r>
            <a:br>
              <a:rPr lang="en-US" sz="4000" dirty="0"/>
            </a:br>
            <a:r>
              <a:rPr lang="en-US" sz="1400" dirty="0">
                <a:hlinkClick r:id="rId2"/>
              </a:rPr>
              <a:t>https://docs.microsoft.com/en-us/dotnet/standard/components#universal-windows-platform-uwp</a:t>
            </a:r>
            <a:endParaRPr lang="en-US" dirty="0"/>
          </a:p>
        </p:txBody>
      </p:sp>
      <p:sp>
        <p:nvSpPr>
          <p:cNvPr id="3" name="Content Placeholder 2">
            <a:extLst>
              <a:ext uri="{FF2B5EF4-FFF2-40B4-BE49-F238E27FC236}">
                <a16:creationId xmlns:a16="http://schemas.microsoft.com/office/drawing/2014/main" id="{CB864A61-86C3-4DD6-9BAA-C10D74DEFF3F}"/>
              </a:ext>
            </a:extLst>
          </p:cNvPr>
          <p:cNvSpPr>
            <a:spLocks noGrp="1"/>
          </p:cNvSpPr>
          <p:nvPr>
            <p:ph idx="1"/>
          </p:nvPr>
        </p:nvSpPr>
        <p:spPr>
          <a:xfrm>
            <a:off x="1082167" y="2108201"/>
            <a:ext cx="3558449" cy="4247317"/>
          </a:xfrm>
          <a:ln>
            <a:solidFill>
              <a:schemeClr val="tx1"/>
            </a:solidFill>
          </a:ln>
        </p:spPr>
        <p:txBody>
          <a:bodyPr anchor="ctr">
            <a:noAutofit/>
          </a:bodyPr>
          <a:lstStyle/>
          <a:p>
            <a:pPr marL="201168" lvl="1" indent="0">
              <a:buNone/>
            </a:pPr>
            <a:r>
              <a:rPr lang="en-US" sz="2800" dirty="0"/>
              <a:t>There are four primary .NET implementations that Microsoft actively develops/maintains: </a:t>
            </a:r>
          </a:p>
          <a:p>
            <a:pPr lvl="2">
              <a:buFont typeface="Arial" panose="020B0604020202020204" pitchFamily="34" charset="0"/>
              <a:buChar char="•"/>
            </a:pPr>
            <a:r>
              <a:rPr lang="en-US" sz="2000" dirty="0"/>
              <a:t>.NET Core </a:t>
            </a:r>
          </a:p>
          <a:p>
            <a:pPr lvl="2">
              <a:buFont typeface="Arial" panose="020B0604020202020204" pitchFamily="34" charset="0"/>
              <a:buChar char="•"/>
            </a:pPr>
            <a:r>
              <a:rPr lang="en-US" sz="2000" dirty="0"/>
              <a:t>.NET Framework</a:t>
            </a:r>
          </a:p>
          <a:p>
            <a:pPr lvl="2">
              <a:buFont typeface="Arial" panose="020B0604020202020204" pitchFamily="34" charset="0"/>
              <a:buChar char="•"/>
            </a:pPr>
            <a:r>
              <a:rPr lang="en-US" sz="2000" dirty="0"/>
              <a:t>Mono</a:t>
            </a:r>
          </a:p>
          <a:p>
            <a:pPr lvl="2">
              <a:buFont typeface="Arial" panose="020B0604020202020204" pitchFamily="34" charset="0"/>
              <a:buChar char="•"/>
            </a:pPr>
            <a:r>
              <a:rPr lang="en-US" sz="2000" dirty="0"/>
              <a:t>UWP.</a:t>
            </a:r>
            <a:endParaRPr lang="en-US" sz="2800" dirty="0"/>
          </a:p>
        </p:txBody>
      </p:sp>
      <p:sp>
        <p:nvSpPr>
          <p:cNvPr id="4" name="Rectangle 3">
            <a:extLst>
              <a:ext uri="{FF2B5EF4-FFF2-40B4-BE49-F238E27FC236}">
                <a16:creationId xmlns:a16="http://schemas.microsoft.com/office/drawing/2014/main" id="{471DD3B7-C3C3-49F0-9116-3A0686840509}"/>
              </a:ext>
            </a:extLst>
          </p:cNvPr>
          <p:cNvSpPr/>
          <p:nvPr/>
        </p:nvSpPr>
        <p:spPr>
          <a:xfrm>
            <a:off x="4640616" y="2108201"/>
            <a:ext cx="6627747" cy="4247317"/>
          </a:xfrm>
          <a:prstGeom prst="rect">
            <a:avLst/>
          </a:prstGeom>
          <a:ln>
            <a:solidFill>
              <a:schemeClr val="tx1"/>
            </a:solidFill>
          </a:ln>
        </p:spPr>
        <p:txBody>
          <a:bodyPr wrap="square">
            <a:spAutoFit/>
          </a:bodyPr>
          <a:lstStyle/>
          <a:p>
            <a:r>
              <a:rPr lang="en-US" b="1" dirty="0"/>
              <a:t>Each implementation of .NET includes the following components:</a:t>
            </a:r>
          </a:p>
          <a:p>
            <a:pPr marL="742950" lvl="1" indent="-285750">
              <a:buFont typeface="Arial" panose="020B0604020202020204" pitchFamily="34" charset="0"/>
              <a:buChar char="•"/>
            </a:pPr>
            <a:r>
              <a:rPr lang="en-US" dirty="0"/>
              <a:t>One or more runtimes.</a:t>
            </a:r>
          </a:p>
          <a:p>
            <a:pPr marL="1200150" lvl="2" indent="-285750">
              <a:buFont typeface="Arial" panose="020B0604020202020204" pitchFamily="34" charset="0"/>
              <a:buChar char="•"/>
            </a:pPr>
            <a:r>
              <a:rPr lang="en-US" dirty="0"/>
              <a:t>CLR for .NET Framework, </a:t>
            </a:r>
          </a:p>
          <a:p>
            <a:pPr marL="1200150" lvl="2" indent="-285750">
              <a:buFont typeface="Arial" panose="020B0604020202020204" pitchFamily="34" charset="0"/>
              <a:buChar char="•"/>
            </a:pPr>
            <a:r>
              <a:rPr lang="en-US" dirty="0" err="1"/>
              <a:t>CoreCLR</a:t>
            </a:r>
            <a:r>
              <a:rPr lang="en-US" dirty="0"/>
              <a:t> &amp; </a:t>
            </a:r>
            <a:r>
              <a:rPr lang="en-US" dirty="0" err="1"/>
              <a:t>CoreRT</a:t>
            </a:r>
            <a:r>
              <a:rPr lang="en-US" dirty="0"/>
              <a:t> for .NET Core.</a:t>
            </a:r>
          </a:p>
          <a:p>
            <a:pPr marL="742950" lvl="1" indent="-285750">
              <a:buFont typeface="Arial" panose="020B0604020202020204" pitchFamily="34" charset="0"/>
              <a:buChar char="•"/>
            </a:pPr>
            <a:r>
              <a:rPr lang="en-US" dirty="0"/>
              <a:t>A class library implementing .NET Standard (possibly additional APIs).</a:t>
            </a:r>
          </a:p>
          <a:p>
            <a:pPr marL="1200150" lvl="2" indent="-285750">
              <a:buFont typeface="Arial" panose="020B0604020202020204" pitchFamily="34" charset="0"/>
              <a:buChar char="•"/>
            </a:pPr>
            <a:r>
              <a:rPr lang="en-US" dirty="0"/>
              <a:t>.NET Framework Base Class Library, </a:t>
            </a:r>
          </a:p>
          <a:p>
            <a:pPr marL="1200150" lvl="2" indent="-285750">
              <a:buFont typeface="Arial" panose="020B0604020202020204" pitchFamily="34" charset="0"/>
              <a:buChar char="•"/>
            </a:pPr>
            <a:r>
              <a:rPr lang="en-US" dirty="0"/>
              <a:t>.NET Core Base Class Library.</a:t>
            </a:r>
          </a:p>
          <a:p>
            <a:pPr marL="742950" lvl="1" indent="-285750">
              <a:buFont typeface="Arial" panose="020B0604020202020204" pitchFamily="34" charset="0"/>
              <a:buChar char="•"/>
            </a:pPr>
            <a:r>
              <a:rPr lang="en-US" dirty="0"/>
              <a:t>(Optional) One or more application frameworks. Included in the .NET Framework and .NET Core are:</a:t>
            </a:r>
          </a:p>
          <a:p>
            <a:pPr marL="1200150" lvl="2" indent="-285750">
              <a:buFont typeface="Arial" panose="020B0604020202020204" pitchFamily="34" charset="0"/>
              <a:buChar char="•"/>
            </a:pPr>
            <a:r>
              <a:rPr lang="en-US" dirty="0"/>
              <a:t>ASP.NET, </a:t>
            </a:r>
          </a:p>
          <a:p>
            <a:pPr marL="1200150" lvl="2" indent="-285750">
              <a:buFont typeface="Arial" panose="020B0604020202020204" pitchFamily="34" charset="0"/>
              <a:buChar char="•"/>
            </a:pPr>
            <a:r>
              <a:rPr lang="en-US" dirty="0"/>
              <a:t>Windows Forms, and</a:t>
            </a:r>
          </a:p>
          <a:p>
            <a:pPr marL="1200150" lvl="2" indent="-285750">
              <a:buFont typeface="Arial" panose="020B0604020202020204" pitchFamily="34" charset="0"/>
              <a:buChar char="•"/>
            </a:pPr>
            <a:r>
              <a:rPr lang="en-US" dirty="0"/>
              <a:t>Windows Presentation Foundation (WPF)</a:t>
            </a:r>
          </a:p>
          <a:p>
            <a:pPr marL="742950" lvl="1" indent="-285750">
              <a:buFont typeface="Arial" panose="020B0604020202020204" pitchFamily="34" charset="0"/>
              <a:buChar char="•"/>
            </a:pPr>
            <a:r>
              <a:rPr lang="en-US" dirty="0"/>
              <a:t>Some development tools are shared among multiple implementations.</a:t>
            </a:r>
          </a:p>
        </p:txBody>
      </p:sp>
      <p:pic>
        <p:nvPicPr>
          <p:cNvPr id="5" name="Picture 4">
            <a:extLst>
              <a:ext uri="{FF2B5EF4-FFF2-40B4-BE49-F238E27FC236}">
                <a16:creationId xmlns:a16="http://schemas.microsoft.com/office/drawing/2014/main" id="{E31A8957-4A4D-4FA5-9E3F-9799F073D8C5}"/>
              </a:ext>
            </a:extLst>
          </p:cNvPr>
          <p:cNvPicPr>
            <a:picLocks noChangeAspect="1"/>
          </p:cNvPicPr>
          <p:nvPr/>
        </p:nvPicPr>
        <p:blipFill>
          <a:blip r:embed="rId3"/>
          <a:stretch>
            <a:fillRect/>
          </a:stretch>
        </p:blipFill>
        <p:spPr>
          <a:xfrm>
            <a:off x="8141208" y="212762"/>
            <a:ext cx="3718560" cy="1598438"/>
          </a:xfrm>
          <a:prstGeom prst="rect">
            <a:avLst/>
          </a:prstGeom>
        </p:spPr>
      </p:pic>
    </p:spTree>
    <p:extLst>
      <p:ext uri="{BB962C8B-B14F-4D97-AF65-F5344CB8AC3E}">
        <p14:creationId xmlns:p14="http://schemas.microsoft.com/office/powerpoint/2010/main" val="167099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B444A-4299-47CD-A1D3-536598AA26C7}"/>
              </a:ext>
            </a:extLst>
          </p:cNvPr>
          <p:cNvSpPr>
            <a:spLocks noGrp="1"/>
          </p:cNvSpPr>
          <p:nvPr>
            <p:ph type="title"/>
          </p:nvPr>
        </p:nvSpPr>
        <p:spPr>
          <a:xfrm>
            <a:off x="1097280" y="286603"/>
            <a:ext cx="4513977" cy="1450757"/>
          </a:xfrm>
        </p:spPr>
        <p:txBody>
          <a:bodyPr>
            <a:normAutofit/>
          </a:bodyPr>
          <a:lstStyle/>
          <a:p>
            <a:r>
              <a:rPr lang="en-US" sz="2800" dirty="0"/>
              <a:t>.NET Framework(newer)</a:t>
            </a:r>
            <a:br>
              <a:rPr lang="en-US" sz="4000" dirty="0"/>
            </a:br>
            <a:r>
              <a:rPr lang="en-US" sz="1400" dirty="0">
                <a:hlinkClick r:id="rId2"/>
              </a:rPr>
              <a:t>https://docs.microsoft.com/en-us/dotnet/standard/components#net-framework</a:t>
            </a:r>
            <a:endParaRPr lang="en-US" dirty="0"/>
          </a:p>
        </p:txBody>
      </p:sp>
      <p:sp>
        <p:nvSpPr>
          <p:cNvPr id="3" name="Content Placeholder 2">
            <a:extLst>
              <a:ext uri="{FF2B5EF4-FFF2-40B4-BE49-F238E27FC236}">
                <a16:creationId xmlns:a16="http://schemas.microsoft.com/office/drawing/2014/main" id="{A1E7CF09-05FE-4B9C-B45F-2A0EFAB3F62E}"/>
              </a:ext>
            </a:extLst>
          </p:cNvPr>
          <p:cNvSpPr>
            <a:spLocks noGrp="1"/>
          </p:cNvSpPr>
          <p:nvPr>
            <p:ph idx="1"/>
          </p:nvPr>
        </p:nvSpPr>
        <p:spPr>
          <a:xfrm>
            <a:off x="1097280" y="1905917"/>
            <a:ext cx="4513977" cy="4505899"/>
          </a:xfrm>
        </p:spPr>
        <p:txBody>
          <a:bodyPr anchor="ctr">
            <a:normAutofit/>
          </a:bodyPr>
          <a:lstStyle/>
          <a:p>
            <a:pPr lvl="2">
              <a:buFont typeface="Arial" panose="020B0604020202020204" pitchFamily="34" charset="0"/>
              <a:buChar char="•"/>
            </a:pPr>
            <a:r>
              <a:rPr lang="en-US" sz="1800" dirty="0"/>
              <a:t>The.NET Framework is the original .NET implementation that has existed since 2002.</a:t>
            </a:r>
          </a:p>
          <a:p>
            <a:pPr lvl="2">
              <a:buFont typeface="Arial" panose="020B0604020202020204" pitchFamily="34" charset="0"/>
              <a:buChar char="•"/>
            </a:pPr>
            <a:r>
              <a:rPr lang="en-US" sz="1800" dirty="0"/>
              <a:t>Versions 4.5 and later implement the .NET Standard</a:t>
            </a:r>
          </a:p>
          <a:p>
            <a:pPr lvl="2">
              <a:buFont typeface="Arial" panose="020B0604020202020204" pitchFamily="34" charset="0"/>
              <a:buChar char="•"/>
            </a:pPr>
            <a:r>
              <a:rPr lang="en-US" sz="1800" dirty="0"/>
              <a:t>It contains additional Windows-specific APIs. Like APIs for: </a:t>
            </a:r>
          </a:p>
          <a:p>
            <a:pPr lvl="3">
              <a:buFont typeface="Arial" panose="020B0604020202020204" pitchFamily="34" charset="0"/>
              <a:buChar char="•"/>
            </a:pPr>
            <a:r>
              <a:rPr lang="en-US" sz="1800" dirty="0"/>
              <a:t>Windows desktop development with Windows Forms and WPF. </a:t>
            </a:r>
          </a:p>
          <a:p>
            <a:pPr lvl="2">
              <a:buFont typeface="Arial" panose="020B0604020202020204" pitchFamily="34" charset="0"/>
              <a:buChar char="•"/>
            </a:pPr>
            <a:r>
              <a:rPr lang="en-US" sz="1800" dirty="0"/>
              <a:t>The .NET Framework is optimized for building Windows desktop applications.</a:t>
            </a:r>
          </a:p>
          <a:p>
            <a:pPr lvl="2">
              <a:buFont typeface="Arial" panose="020B0604020202020204" pitchFamily="34" charset="0"/>
              <a:buChar char="•"/>
            </a:pPr>
            <a:r>
              <a:rPr lang="en-US" sz="1800" dirty="0">
                <a:hlinkClick r:id="rId3"/>
              </a:rPr>
              <a:t>.NET Framework Guide</a:t>
            </a:r>
            <a:endParaRPr lang="en-US" sz="1800" dirty="0"/>
          </a:p>
        </p:txBody>
      </p:sp>
      <p:grpSp>
        <p:nvGrpSpPr>
          <p:cNvPr id="10" name="Group 9">
            <a:extLst>
              <a:ext uri="{FF2B5EF4-FFF2-40B4-BE49-F238E27FC236}">
                <a16:creationId xmlns:a16="http://schemas.microsoft.com/office/drawing/2014/main" id="{65BD374F-E4CC-472A-960D-380501058BB0}"/>
              </a:ext>
            </a:extLst>
          </p:cNvPr>
          <p:cNvGrpSpPr/>
          <p:nvPr/>
        </p:nvGrpSpPr>
        <p:grpSpPr>
          <a:xfrm>
            <a:off x="5431317" y="1"/>
            <a:ext cx="6268596" cy="6706273"/>
            <a:chOff x="5431317" y="1"/>
            <a:chExt cx="6268596" cy="6706273"/>
          </a:xfrm>
        </p:grpSpPr>
        <p:grpSp>
          <p:nvGrpSpPr>
            <p:cNvPr id="4" name="Group 3">
              <a:extLst>
                <a:ext uri="{FF2B5EF4-FFF2-40B4-BE49-F238E27FC236}">
                  <a16:creationId xmlns:a16="http://schemas.microsoft.com/office/drawing/2014/main" id="{3ED4A0BA-F53D-45D5-9D41-D6434DCA236B}"/>
                </a:ext>
              </a:extLst>
            </p:cNvPr>
            <p:cNvGrpSpPr/>
            <p:nvPr/>
          </p:nvGrpSpPr>
          <p:grpSpPr>
            <a:xfrm>
              <a:off x="5611259" y="3527312"/>
              <a:ext cx="5967470" cy="3178962"/>
              <a:chOff x="1152701" y="3604811"/>
              <a:chExt cx="6970464" cy="3760788"/>
            </a:xfrm>
          </p:grpSpPr>
          <p:pic>
            <p:nvPicPr>
              <p:cNvPr id="5" name="Content Placeholder 5" descr="A screenshot of a cell phone&#10;&#10;Description automatically generated">
                <a:extLst>
                  <a:ext uri="{FF2B5EF4-FFF2-40B4-BE49-F238E27FC236}">
                    <a16:creationId xmlns:a16="http://schemas.microsoft.com/office/drawing/2014/main" id="{586F8680-251D-48AF-8526-E476CAA949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2701" y="3604811"/>
                <a:ext cx="6970464" cy="3760788"/>
              </a:xfrm>
              <a:prstGeom prst="rect">
                <a:avLst/>
              </a:prstGeom>
            </p:spPr>
          </p:pic>
          <p:pic>
            <p:nvPicPr>
              <p:cNvPr id="6" name="Picture 5">
                <a:extLst>
                  <a:ext uri="{FF2B5EF4-FFF2-40B4-BE49-F238E27FC236}">
                    <a16:creationId xmlns:a16="http://schemas.microsoft.com/office/drawing/2014/main" id="{44A21B66-81FA-4D68-A77E-F33E4F8AADEB}"/>
                  </a:ext>
                </a:extLst>
              </p:cNvPr>
              <p:cNvPicPr>
                <a:picLocks noChangeAspect="1"/>
              </p:cNvPicPr>
              <p:nvPr/>
            </p:nvPicPr>
            <p:blipFill>
              <a:blip r:embed="rId5"/>
              <a:stretch>
                <a:fillRect/>
              </a:stretch>
            </p:blipFill>
            <p:spPr>
              <a:xfrm>
                <a:off x="2812941" y="4192058"/>
                <a:ext cx="926063" cy="497885"/>
              </a:xfrm>
              <a:prstGeom prst="rect">
                <a:avLst/>
              </a:prstGeom>
            </p:spPr>
          </p:pic>
          <p:pic>
            <p:nvPicPr>
              <p:cNvPr id="7" name="Picture 6">
                <a:extLst>
                  <a:ext uri="{FF2B5EF4-FFF2-40B4-BE49-F238E27FC236}">
                    <a16:creationId xmlns:a16="http://schemas.microsoft.com/office/drawing/2014/main" id="{B4C35E0C-4CFF-40F7-B37E-F804E860D7A4}"/>
                  </a:ext>
                </a:extLst>
              </p:cNvPr>
              <p:cNvPicPr>
                <a:picLocks noChangeAspect="1"/>
              </p:cNvPicPr>
              <p:nvPr/>
            </p:nvPicPr>
            <p:blipFill>
              <a:blip r:embed="rId6"/>
              <a:stretch>
                <a:fillRect/>
              </a:stretch>
            </p:blipFill>
            <p:spPr>
              <a:xfrm>
                <a:off x="1775198" y="4192059"/>
                <a:ext cx="896191" cy="497884"/>
              </a:xfrm>
              <a:prstGeom prst="rect">
                <a:avLst/>
              </a:prstGeom>
            </p:spPr>
          </p:pic>
        </p:grpSp>
        <p:pic>
          <p:nvPicPr>
            <p:cNvPr id="8" name="Picture 2" descr=".NET Framework today">
              <a:extLst>
                <a:ext uri="{FF2B5EF4-FFF2-40B4-BE49-F238E27FC236}">
                  <a16:creationId xmlns:a16="http://schemas.microsoft.com/office/drawing/2014/main" id="{0EC9EDB8-94BB-4E5B-9D0F-FCD13EE9E97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31317" y="1"/>
              <a:ext cx="6268596" cy="3527312"/>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718678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5BD374F-E4CC-472A-960D-380501058BB0}"/>
              </a:ext>
            </a:extLst>
          </p:cNvPr>
          <p:cNvGrpSpPr/>
          <p:nvPr/>
        </p:nvGrpSpPr>
        <p:grpSpPr>
          <a:xfrm>
            <a:off x="5431317" y="1"/>
            <a:ext cx="6268596" cy="6706273"/>
            <a:chOff x="5431317" y="1"/>
            <a:chExt cx="6268596" cy="6706273"/>
          </a:xfrm>
        </p:grpSpPr>
        <p:grpSp>
          <p:nvGrpSpPr>
            <p:cNvPr id="4" name="Group 3">
              <a:extLst>
                <a:ext uri="{FF2B5EF4-FFF2-40B4-BE49-F238E27FC236}">
                  <a16:creationId xmlns:a16="http://schemas.microsoft.com/office/drawing/2014/main" id="{3ED4A0BA-F53D-45D5-9D41-D6434DCA236B}"/>
                </a:ext>
              </a:extLst>
            </p:cNvPr>
            <p:cNvGrpSpPr/>
            <p:nvPr/>
          </p:nvGrpSpPr>
          <p:grpSpPr>
            <a:xfrm>
              <a:off x="5611259" y="3527312"/>
              <a:ext cx="5967470" cy="3178962"/>
              <a:chOff x="1152701" y="3604811"/>
              <a:chExt cx="6970464" cy="3760788"/>
            </a:xfrm>
          </p:grpSpPr>
          <p:pic>
            <p:nvPicPr>
              <p:cNvPr id="5" name="Content Placeholder 5" descr="A screenshot of a cell phone&#10;&#10;Description automatically generated">
                <a:extLst>
                  <a:ext uri="{FF2B5EF4-FFF2-40B4-BE49-F238E27FC236}">
                    <a16:creationId xmlns:a16="http://schemas.microsoft.com/office/drawing/2014/main" id="{586F8680-251D-48AF-8526-E476CAA949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2701" y="3604811"/>
                <a:ext cx="6970464" cy="3760788"/>
              </a:xfrm>
              <a:prstGeom prst="rect">
                <a:avLst/>
              </a:prstGeom>
            </p:spPr>
          </p:pic>
          <p:pic>
            <p:nvPicPr>
              <p:cNvPr id="6" name="Picture 5">
                <a:extLst>
                  <a:ext uri="{FF2B5EF4-FFF2-40B4-BE49-F238E27FC236}">
                    <a16:creationId xmlns:a16="http://schemas.microsoft.com/office/drawing/2014/main" id="{44A21B66-81FA-4D68-A77E-F33E4F8AADEB}"/>
                  </a:ext>
                </a:extLst>
              </p:cNvPr>
              <p:cNvPicPr>
                <a:picLocks noChangeAspect="1"/>
              </p:cNvPicPr>
              <p:nvPr/>
            </p:nvPicPr>
            <p:blipFill>
              <a:blip r:embed="rId3"/>
              <a:stretch>
                <a:fillRect/>
              </a:stretch>
            </p:blipFill>
            <p:spPr>
              <a:xfrm>
                <a:off x="5264873" y="4173203"/>
                <a:ext cx="614985" cy="330638"/>
              </a:xfrm>
              <a:prstGeom prst="rect">
                <a:avLst/>
              </a:prstGeom>
            </p:spPr>
          </p:pic>
          <p:pic>
            <p:nvPicPr>
              <p:cNvPr id="7" name="Picture 6">
                <a:extLst>
                  <a:ext uri="{FF2B5EF4-FFF2-40B4-BE49-F238E27FC236}">
                    <a16:creationId xmlns:a16="http://schemas.microsoft.com/office/drawing/2014/main" id="{B4C35E0C-4CFF-40F7-B37E-F804E860D7A4}"/>
                  </a:ext>
                </a:extLst>
              </p:cNvPr>
              <p:cNvPicPr>
                <a:picLocks noChangeAspect="1"/>
              </p:cNvPicPr>
              <p:nvPr/>
            </p:nvPicPr>
            <p:blipFill>
              <a:blip r:embed="rId4"/>
              <a:stretch>
                <a:fillRect/>
              </a:stretch>
            </p:blipFill>
            <p:spPr>
              <a:xfrm>
                <a:off x="4091880" y="4765682"/>
                <a:ext cx="522220" cy="290122"/>
              </a:xfrm>
              <a:prstGeom prst="rect">
                <a:avLst/>
              </a:prstGeom>
            </p:spPr>
          </p:pic>
        </p:grpSp>
        <p:pic>
          <p:nvPicPr>
            <p:cNvPr id="8" name="Picture 2" descr=".NET Framework today">
              <a:extLst>
                <a:ext uri="{FF2B5EF4-FFF2-40B4-BE49-F238E27FC236}">
                  <a16:creationId xmlns:a16="http://schemas.microsoft.com/office/drawing/2014/main" id="{0EC9EDB8-94BB-4E5B-9D0F-FCD13EE9E9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1317" y="1"/>
              <a:ext cx="6268596" cy="3527312"/>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itle 1">
            <a:extLst>
              <a:ext uri="{FF2B5EF4-FFF2-40B4-BE49-F238E27FC236}">
                <a16:creationId xmlns:a16="http://schemas.microsoft.com/office/drawing/2014/main" id="{5F0B444A-4299-47CD-A1D3-536598AA26C7}"/>
              </a:ext>
            </a:extLst>
          </p:cNvPr>
          <p:cNvSpPr>
            <a:spLocks noGrp="1"/>
          </p:cNvSpPr>
          <p:nvPr>
            <p:ph type="title"/>
          </p:nvPr>
        </p:nvSpPr>
        <p:spPr>
          <a:xfrm>
            <a:off x="1097280" y="286603"/>
            <a:ext cx="5634026" cy="1450757"/>
          </a:xfrm>
        </p:spPr>
        <p:txBody>
          <a:bodyPr>
            <a:normAutofit/>
          </a:bodyPr>
          <a:lstStyle/>
          <a:p>
            <a:r>
              <a:rPr lang="en-US" dirty="0"/>
              <a:t>.NET Core</a:t>
            </a:r>
            <a:br>
              <a:rPr lang="en-US" dirty="0"/>
            </a:br>
            <a:r>
              <a:rPr lang="en-US" sz="1400" dirty="0">
                <a:hlinkClick r:id="rId6"/>
              </a:rPr>
              <a:t>https://docs.microsoft.com/en-us/dotnet/standard/components#net-core</a:t>
            </a:r>
            <a:endParaRPr lang="en-US" dirty="0"/>
          </a:p>
        </p:txBody>
      </p:sp>
      <p:sp>
        <p:nvSpPr>
          <p:cNvPr id="3" name="Content Placeholder 2">
            <a:extLst>
              <a:ext uri="{FF2B5EF4-FFF2-40B4-BE49-F238E27FC236}">
                <a16:creationId xmlns:a16="http://schemas.microsoft.com/office/drawing/2014/main" id="{A1E7CF09-05FE-4B9C-B45F-2A0EFAB3F62E}"/>
              </a:ext>
            </a:extLst>
          </p:cNvPr>
          <p:cNvSpPr>
            <a:spLocks noGrp="1"/>
          </p:cNvSpPr>
          <p:nvPr>
            <p:ph idx="1"/>
          </p:nvPr>
        </p:nvSpPr>
        <p:spPr>
          <a:xfrm>
            <a:off x="722376" y="1874521"/>
            <a:ext cx="4888881" cy="4517136"/>
          </a:xfrm>
        </p:spPr>
        <p:txBody>
          <a:bodyPr anchor="ctr"/>
          <a:lstStyle/>
          <a:p>
            <a:pPr lvl="1">
              <a:buFont typeface="Arial" panose="020B0604020202020204" pitchFamily="34" charset="0"/>
              <a:buChar char="•"/>
            </a:pPr>
            <a:r>
              <a:rPr lang="en-US" dirty="0"/>
              <a:t>Starting in 2016, .NET Core is a cross-platform implementation of .NET, designed to handle server and cloud workloads at scale. </a:t>
            </a:r>
          </a:p>
          <a:p>
            <a:pPr lvl="1">
              <a:buFont typeface="Arial" panose="020B0604020202020204" pitchFamily="34" charset="0"/>
              <a:buChar char="•"/>
            </a:pPr>
            <a:r>
              <a:rPr lang="en-US" dirty="0"/>
              <a:t>It runs on Windows, macOS, and Linux. </a:t>
            </a:r>
          </a:p>
          <a:p>
            <a:pPr lvl="1">
              <a:buFont typeface="Arial" panose="020B0604020202020204" pitchFamily="34" charset="0"/>
              <a:buChar char="•"/>
            </a:pPr>
            <a:r>
              <a:rPr lang="en-US" dirty="0"/>
              <a:t>It implements the .NET Standard. </a:t>
            </a:r>
          </a:p>
          <a:p>
            <a:pPr lvl="1">
              <a:buFont typeface="Arial" panose="020B0604020202020204" pitchFamily="34" charset="0"/>
              <a:buChar char="•"/>
            </a:pPr>
            <a:r>
              <a:rPr lang="en-US" dirty="0"/>
              <a:t>Code that targets .NET Standard can run on: </a:t>
            </a:r>
          </a:p>
          <a:p>
            <a:pPr lvl="2">
              <a:buFont typeface="Arial" panose="020B0604020202020204" pitchFamily="34" charset="0"/>
              <a:buChar char="•"/>
            </a:pPr>
            <a:r>
              <a:rPr lang="en-US" dirty="0"/>
              <a:t>.NET Core. </a:t>
            </a:r>
          </a:p>
          <a:p>
            <a:pPr lvl="2">
              <a:buFont typeface="Arial" panose="020B0604020202020204" pitchFamily="34" charset="0"/>
              <a:buChar char="•"/>
            </a:pPr>
            <a:r>
              <a:rPr lang="en-US" dirty="0"/>
              <a:t>ASP.NET Core, </a:t>
            </a:r>
          </a:p>
          <a:p>
            <a:pPr lvl="2">
              <a:buFont typeface="Arial" panose="020B0604020202020204" pitchFamily="34" charset="0"/>
              <a:buChar char="•"/>
            </a:pPr>
            <a:r>
              <a:rPr lang="en-US" dirty="0"/>
              <a:t>Windows Forms, and</a:t>
            </a:r>
          </a:p>
          <a:p>
            <a:pPr lvl="2">
              <a:buFont typeface="Arial" panose="020B0604020202020204" pitchFamily="34" charset="0"/>
              <a:buChar char="•"/>
            </a:pPr>
            <a:r>
              <a:rPr lang="en-US" dirty="0"/>
              <a:t>Windows Presentation Foundation (WPF)</a:t>
            </a:r>
          </a:p>
          <a:p>
            <a:pPr lvl="1">
              <a:buFont typeface="Arial" panose="020B0604020202020204" pitchFamily="34" charset="0"/>
              <a:buChar char="•"/>
            </a:pPr>
            <a:r>
              <a:rPr lang="en-US" dirty="0">
                <a:hlinkClick r:id="rId7"/>
              </a:rPr>
              <a:t>.NET Core Guide</a:t>
            </a:r>
            <a:endParaRPr lang="en-US" dirty="0"/>
          </a:p>
        </p:txBody>
      </p:sp>
    </p:spTree>
    <p:extLst>
      <p:ext uri="{BB962C8B-B14F-4D97-AF65-F5344CB8AC3E}">
        <p14:creationId xmlns:p14="http://schemas.microsoft.com/office/powerpoint/2010/main" val="28453069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B444A-4299-47CD-A1D3-536598AA26C7}"/>
              </a:ext>
            </a:extLst>
          </p:cNvPr>
          <p:cNvSpPr>
            <a:spLocks noGrp="1"/>
          </p:cNvSpPr>
          <p:nvPr>
            <p:ph type="title"/>
          </p:nvPr>
        </p:nvSpPr>
        <p:spPr>
          <a:xfrm>
            <a:off x="1097280" y="286603"/>
            <a:ext cx="4513979" cy="1450757"/>
          </a:xfrm>
        </p:spPr>
        <p:txBody>
          <a:bodyPr>
            <a:normAutofit fontScale="90000"/>
          </a:bodyPr>
          <a:lstStyle/>
          <a:p>
            <a:r>
              <a:rPr lang="en-US" dirty="0"/>
              <a:t>Mono</a:t>
            </a:r>
            <a:br>
              <a:rPr lang="en-US" dirty="0"/>
            </a:br>
            <a:r>
              <a:rPr lang="en-US" sz="1400" dirty="0">
                <a:hlinkClick r:id="rId2"/>
              </a:rPr>
              <a:t>https://docs.microsoft.com/en-us/dotnet/standard/components#mono</a:t>
            </a:r>
            <a:br>
              <a:rPr lang="en-US" sz="1400" dirty="0"/>
            </a:br>
            <a:r>
              <a:rPr lang="en-US" sz="1600" dirty="0">
                <a:hlinkClick r:id="rId3"/>
              </a:rPr>
              <a:t>https://www.mono-project.com/docs/about-mono/</a:t>
            </a:r>
            <a:endParaRPr lang="en-US" dirty="0"/>
          </a:p>
        </p:txBody>
      </p:sp>
      <p:sp>
        <p:nvSpPr>
          <p:cNvPr id="3" name="Content Placeholder 2">
            <a:extLst>
              <a:ext uri="{FF2B5EF4-FFF2-40B4-BE49-F238E27FC236}">
                <a16:creationId xmlns:a16="http://schemas.microsoft.com/office/drawing/2014/main" id="{A1E7CF09-05FE-4B9C-B45F-2A0EFAB3F62E}"/>
              </a:ext>
            </a:extLst>
          </p:cNvPr>
          <p:cNvSpPr>
            <a:spLocks noGrp="1"/>
          </p:cNvSpPr>
          <p:nvPr>
            <p:ph idx="1"/>
          </p:nvPr>
        </p:nvSpPr>
        <p:spPr>
          <a:xfrm>
            <a:off x="917338" y="1911097"/>
            <a:ext cx="4513979" cy="4507992"/>
          </a:xfrm>
        </p:spPr>
        <p:txBody>
          <a:bodyPr anchor="ctr">
            <a:normAutofit/>
          </a:bodyPr>
          <a:lstStyle/>
          <a:p>
            <a:pPr lvl="1">
              <a:buFont typeface="Arial" panose="020B0604020202020204" pitchFamily="34" charset="0"/>
              <a:buChar char="•"/>
            </a:pPr>
            <a:r>
              <a:rPr lang="en-US" dirty="0"/>
              <a:t>Mono is focused primarily on a small footprint.</a:t>
            </a:r>
          </a:p>
          <a:p>
            <a:pPr lvl="1">
              <a:buFont typeface="Arial" panose="020B0604020202020204" pitchFamily="34" charset="0"/>
              <a:buChar char="•"/>
            </a:pPr>
            <a:r>
              <a:rPr lang="en-US" dirty="0"/>
              <a:t>It’s mainly used when a small runtime is required. </a:t>
            </a:r>
          </a:p>
          <a:p>
            <a:pPr lvl="1">
              <a:buFont typeface="Arial" panose="020B0604020202020204" pitchFamily="34" charset="0"/>
              <a:buChar char="•"/>
            </a:pPr>
            <a:r>
              <a:rPr lang="en-US" dirty="0"/>
              <a:t>Mono powers Xamarin applications on</a:t>
            </a:r>
          </a:p>
          <a:p>
            <a:pPr lvl="1">
              <a:buFont typeface="Arial" panose="020B0604020202020204" pitchFamily="34" charset="0"/>
              <a:buChar char="•"/>
            </a:pPr>
            <a:endParaRPr lang="en-US" dirty="0"/>
          </a:p>
          <a:p>
            <a:pPr lvl="1">
              <a:buFont typeface="Arial" panose="020B0604020202020204" pitchFamily="34" charset="0"/>
              <a:buChar char="•"/>
            </a:pPr>
            <a:r>
              <a:rPr lang="en-US" dirty="0"/>
              <a:t>Mono powers games built using the Unity engine.</a:t>
            </a:r>
          </a:p>
          <a:p>
            <a:pPr lvl="1">
              <a:buFont typeface="Arial" panose="020B0604020202020204" pitchFamily="34" charset="0"/>
              <a:buChar char="•"/>
            </a:pPr>
            <a:r>
              <a:rPr lang="en-US" dirty="0"/>
              <a:t>It supports all .NET Standard versions.</a:t>
            </a:r>
          </a:p>
          <a:p>
            <a:pPr lvl="1">
              <a:buFont typeface="Arial" panose="020B0604020202020204" pitchFamily="34" charset="0"/>
              <a:buChar char="•"/>
            </a:pPr>
            <a:r>
              <a:rPr lang="en-US" dirty="0"/>
              <a:t>It’s used to run .NET applications that rely on Unix.</a:t>
            </a:r>
          </a:p>
          <a:p>
            <a:pPr lvl="1">
              <a:buFont typeface="Arial" panose="020B0604020202020204" pitchFamily="34" charset="0"/>
              <a:buChar char="•"/>
            </a:pPr>
            <a:r>
              <a:rPr lang="en-US" dirty="0"/>
              <a:t>Is used with a Just-In-Time compiler.</a:t>
            </a:r>
          </a:p>
          <a:p>
            <a:pPr lvl="1">
              <a:buFont typeface="Arial" panose="020B0604020202020204" pitchFamily="34" charset="0"/>
              <a:buChar char="•"/>
            </a:pPr>
            <a:r>
              <a:rPr lang="en-US" dirty="0"/>
              <a:t>Features a full static compiler (ahead-of-time compilation) used on platforms like iOS.</a:t>
            </a:r>
          </a:p>
        </p:txBody>
      </p:sp>
      <p:grpSp>
        <p:nvGrpSpPr>
          <p:cNvPr id="10" name="Group 9">
            <a:extLst>
              <a:ext uri="{FF2B5EF4-FFF2-40B4-BE49-F238E27FC236}">
                <a16:creationId xmlns:a16="http://schemas.microsoft.com/office/drawing/2014/main" id="{65BD374F-E4CC-472A-960D-380501058BB0}"/>
              </a:ext>
            </a:extLst>
          </p:cNvPr>
          <p:cNvGrpSpPr/>
          <p:nvPr/>
        </p:nvGrpSpPr>
        <p:grpSpPr>
          <a:xfrm>
            <a:off x="5431317" y="1"/>
            <a:ext cx="6268596" cy="6706273"/>
            <a:chOff x="5431317" y="1"/>
            <a:chExt cx="6268596" cy="6706273"/>
          </a:xfrm>
        </p:grpSpPr>
        <p:grpSp>
          <p:nvGrpSpPr>
            <p:cNvPr id="4" name="Group 3">
              <a:extLst>
                <a:ext uri="{FF2B5EF4-FFF2-40B4-BE49-F238E27FC236}">
                  <a16:creationId xmlns:a16="http://schemas.microsoft.com/office/drawing/2014/main" id="{3ED4A0BA-F53D-45D5-9D41-D6434DCA236B}"/>
                </a:ext>
              </a:extLst>
            </p:cNvPr>
            <p:cNvGrpSpPr/>
            <p:nvPr/>
          </p:nvGrpSpPr>
          <p:grpSpPr>
            <a:xfrm>
              <a:off x="5611259" y="3527312"/>
              <a:ext cx="5967470" cy="3178962"/>
              <a:chOff x="1152701" y="3604811"/>
              <a:chExt cx="6970464" cy="3760788"/>
            </a:xfrm>
          </p:grpSpPr>
          <p:pic>
            <p:nvPicPr>
              <p:cNvPr id="5" name="Content Placeholder 5" descr="A screenshot of a cell phone&#10;&#10;Description automatically generated">
                <a:extLst>
                  <a:ext uri="{FF2B5EF4-FFF2-40B4-BE49-F238E27FC236}">
                    <a16:creationId xmlns:a16="http://schemas.microsoft.com/office/drawing/2014/main" id="{586F8680-251D-48AF-8526-E476CAA949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2701" y="3604811"/>
                <a:ext cx="6970464" cy="3760788"/>
              </a:xfrm>
              <a:prstGeom prst="rect">
                <a:avLst/>
              </a:prstGeom>
            </p:spPr>
          </p:pic>
          <p:pic>
            <p:nvPicPr>
              <p:cNvPr id="6" name="Picture 5">
                <a:extLst>
                  <a:ext uri="{FF2B5EF4-FFF2-40B4-BE49-F238E27FC236}">
                    <a16:creationId xmlns:a16="http://schemas.microsoft.com/office/drawing/2014/main" id="{44A21B66-81FA-4D68-A77E-F33E4F8AADEB}"/>
                  </a:ext>
                </a:extLst>
              </p:cNvPr>
              <p:cNvPicPr>
                <a:picLocks noChangeAspect="1"/>
              </p:cNvPicPr>
              <p:nvPr/>
            </p:nvPicPr>
            <p:blipFill>
              <a:blip r:embed="rId5"/>
              <a:stretch>
                <a:fillRect/>
              </a:stretch>
            </p:blipFill>
            <p:spPr>
              <a:xfrm>
                <a:off x="5264873" y="4173203"/>
                <a:ext cx="614985" cy="330638"/>
              </a:xfrm>
              <a:prstGeom prst="rect">
                <a:avLst/>
              </a:prstGeom>
            </p:spPr>
          </p:pic>
          <p:pic>
            <p:nvPicPr>
              <p:cNvPr id="7" name="Picture 6">
                <a:extLst>
                  <a:ext uri="{FF2B5EF4-FFF2-40B4-BE49-F238E27FC236}">
                    <a16:creationId xmlns:a16="http://schemas.microsoft.com/office/drawing/2014/main" id="{B4C35E0C-4CFF-40F7-B37E-F804E860D7A4}"/>
                  </a:ext>
                </a:extLst>
              </p:cNvPr>
              <p:cNvPicPr>
                <a:picLocks noChangeAspect="1"/>
              </p:cNvPicPr>
              <p:nvPr/>
            </p:nvPicPr>
            <p:blipFill>
              <a:blip r:embed="rId6"/>
              <a:stretch>
                <a:fillRect/>
              </a:stretch>
            </p:blipFill>
            <p:spPr>
              <a:xfrm>
                <a:off x="4091880" y="4765682"/>
                <a:ext cx="522220" cy="290122"/>
              </a:xfrm>
              <a:prstGeom prst="rect">
                <a:avLst/>
              </a:prstGeom>
            </p:spPr>
          </p:pic>
        </p:grpSp>
        <p:pic>
          <p:nvPicPr>
            <p:cNvPr id="8" name="Picture 2" descr=".NET Framework today">
              <a:extLst>
                <a:ext uri="{FF2B5EF4-FFF2-40B4-BE49-F238E27FC236}">
                  <a16:creationId xmlns:a16="http://schemas.microsoft.com/office/drawing/2014/main" id="{0EC9EDB8-94BB-4E5B-9D0F-FCD13EE9E97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31317" y="1"/>
              <a:ext cx="6268596" cy="3527312"/>
            </a:xfrm>
            <a:prstGeom prst="rect">
              <a:avLst/>
            </a:prstGeom>
            <a:noFill/>
            <a:extLst>
              <a:ext uri="{909E8E84-426E-40DD-AFC4-6F175D3DCCD1}">
                <a14:hiddenFill xmlns:a14="http://schemas.microsoft.com/office/drawing/2010/main">
                  <a:solidFill>
                    <a:srgbClr val="FFFFFF"/>
                  </a:solidFill>
                </a14:hiddenFill>
              </a:ext>
            </a:extLst>
          </p:spPr>
        </p:pic>
      </p:grpSp>
      <p:graphicFrame>
        <p:nvGraphicFramePr>
          <p:cNvPr id="12" name="Table 12">
            <a:extLst>
              <a:ext uri="{FF2B5EF4-FFF2-40B4-BE49-F238E27FC236}">
                <a16:creationId xmlns:a16="http://schemas.microsoft.com/office/drawing/2014/main" id="{E2BE1C29-6E8B-4F21-B44E-91FA5489BF0A}"/>
              </a:ext>
            </a:extLst>
          </p:cNvPr>
          <p:cNvGraphicFramePr>
            <a:graphicFrameLocks noGrp="1"/>
          </p:cNvGraphicFramePr>
          <p:nvPr>
            <p:extLst>
              <p:ext uri="{D42A27DB-BD31-4B8C-83A1-F6EECF244321}">
                <p14:modId xmlns:p14="http://schemas.microsoft.com/office/powerpoint/2010/main" val="292891436"/>
              </p:ext>
            </p:extLst>
          </p:nvPr>
        </p:nvGraphicFramePr>
        <p:xfrm>
          <a:off x="1192729" y="3550569"/>
          <a:ext cx="4195063" cy="370840"/>
        </p:xfrm>
        <a:graphic>
          <a:graphicData uri="http://schemas.openxmlformats.org/drawingml/2006/table">
            <a:tbl>
              <a:tblPr firstRow="1" bandRow="1">
                <a:tableStyleId>{5C22544A-7EE6-4342-B048-85BDC9FD1C3A}</a:tableStyleId>
              </a:tblPr>
              <a:tblGrid>
                <a:gridCol w="837239">
                  <a:extLst>
                    <a:ext uri="{9D8B030D-6E8A-4147-A177-3AD203B41FA5}">
                      <a16:colId xmlns:a16="http://schemas.microsoft.com/office/drawing/2014/main" val="119977191"/>
                    </a:ext>
                  </a:extLst>
                </a:gridCol>
                <a:gridCol w="749808">
                  <a:extLst>
                    <a:ext uri="{9D8B030D-6E8A-4147-A177-3AD203B41FA5}">
                      <a16:colId xmlns:a16="http://schemas.microsoft.com/office/drawing/2014/main" val="640622781"/>
                    </a:ext>
                  </a:extLst>
                </a:gridCol>
                <a:gridCol w="685800">
                  <a:extLst>
                    <a:ext uri="{9D8B030D-6E8A-4147-A177-3AD203B41FA5}">
                      <a16:colId xmlns:a16="http://schemas.microsoft.com/office/drawing/2014/main" val="1707167890"/>
                    </a:ext>
                  </a:extLst>
                </a:gridCol>
                <a:gridCol w="786384">
                  <a:extLst>
                    <a:ext uri="{9D8B030D-6E8A-4147-A177-3AD203B41FA5}">
                      <a16:colId xmlns:a16="http://schemas.microsoft.com/office/drawing/2014/main" val="639288756"/>
                    </a:ext>
                  </a:extLst>
                </a:gridCol>
                <a:gridCol w="1135832">
                  <a:extLst>
                    <a:ext uri="{9D8B030D-6E8A-4147-A177-3AD203B41FA5}">
                      <a16:colId xmlns:a16="http://schemas.microsoft.com/office/drawing/2014/main" val="303205998"/>
                    </a:ext>
                  </a:extLst>
                </a:gridCol>
              </a:tblGrid>
              <a:tr h="370840">
                <a:tc>
                  <a:txBody>
                    <a:bodyPr/>
                    <a:lstStyle/>
                    <a:p>
                      <a:pPr algn="ctr"/>
                      <a:r>
                        <a:rPr lang="en-US" sz="1400" dirty="0"/>
                        <a:t>Android</a:t>
                      </a:r>
                    </a:p>
                  </a:txBody>
                  <a:tcPr/>
                </a:tc>
                <a:tc>
                  <a:txBody>
                    <a:bodyPr/>
                    <a:lstStyle/>
                    <a:p>
                      <a:pPr algn="ctr"/>
                      <a:r>
                        <a:rPr lang="en-US" sz="1400" dirty="0"/>
                        <a:t>macOS</a:t>
                      </a:r>
                    </a:p>
                  </a:txBody>
                  <a:tcPr/>
                </a:tc>
                <a:tc>
                  <a:txBody>
                    <a:bodyPr/>
                    <a:lstStyle/>
                    <a:p>
                      <a:pPr algn="ctr"/>
                      <a:r>
                        <a:rPr lang="en-US" sz="1400" dirty="0"/>
                        <a:t>iOS</a:t>
                      </a:r>
                    </a:p>
                  </a:txBody>
                  <a:tcPr/>
                </a:tc>
                <a:tc>
                  <a:txBody>
                    <a:bodyPr/>
                    <a:lstStyle/>
                    <a:p>
                      <a:pPr algn="ctr"/>
                      <a:r>
                        <a:rPr lang="en-US" sz="1400" dirty="0" err="1"/>
                        <a:t>tvOS</a:t>
                      </a:r>
                      <a:endParaRPr lang="en-US" sz="1400" dirty="0"/>
                    </a:p>
                  </a:txBody>
                  <a:tcPr/>
                </a:tc>
                <a:tc>
                  <a:txBody>
                    <a:bodyPr/>
                    <a:lstStyle/>
                    <a:p>
                      <a:pPr algn="ctr"/>
                      <a:r>
                        <a:rPr lang="en-US" sz="1400" dirty="0" err="1"/>
                        <a:t>watchOS</a:t>
                      </a:r>
                      <a:endParaRPr lang="en-US" sz="1400" dirty="0"/>
                    </a:p>
                  </a:txBody>
                  <a:tcPr/>
                </a:tc>
                <a:extLst>
                  <a:ext uri="{0D108BD9-81ED-4DB2-BD59-A6C34878D82A}">
                    <a16:rowId xmlns:a16="http://schemas.microsoft.com/office/drawing/2014/main" val="3381046825"/>
                  </a:ext>
                </a:extLst>
              </a:tr>
            </a:tbl>
          </a:graphicData>
        </a:graphic>
      </p:graphicFrame>
    </p:spTree>
    <p:extLst>
      <p:ext uri="{BB962C8B-B14F-4D97-AF65-F5344CB8AC3E}">
        <p14:creationId xmlns:p14="http://schemas.microsoft.com/office/powerpoint/2010/main" val="24894504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B444A-4299-47CD-A1D3-536598AA26C7}"/>
              </a:ext>
            </a:extLst>
          </p:cNvPr>
          <p:cNvSpPr>
            <a:spLocks noGrp="1"/>
          </p:cNvSpPr>
          <p:nvPr>
            <p:ph type="title"/>
          </p:nvPr>
        </p:nvSpPr>
        <p:spPr>
          <a:xfrm>
            <a:off x="1097280" y="286603"/>
            <a:ext cx="4513979" cy="1450757"/>
          </a:xfrm>
        </p:spPr>
        <p:txBody>
          <a:bodyPr>
            <a:normAutofit fontScale="90000"/>
          </a:bodyPr>
          <a:lstStyle/>
          <a:p>
            <a:r>
              <a:rPr lang="en-US" sz="4000" dirty="0"/>
              <a:t>UWP – Universal Windows Platform</a:t>
            </a:r>
            <a:br>
              <a:rPr lang="en-US" dirty="0"/>
            </a:br>
            <a:r>
              <a:rPr lang="en-US" sz="1400" dirty="0">
                <a:hlinkClick r:id="rId2"/>
              </a:rPr>
              <a:t>https://docs.microsoft.com/en-us/dotnet/standard/components#mono</a:t>
            </a:r>
            <a:endParaRPr lang="en-US" dirty="0"/>
          </a:p>
        </p:txBody>
      </p:sp>
      <p:sp>
        <p:nvSpPr>
          <p:cNvPr id="3" name="Content Placeholder 2">
            <a:extLst>
              <a:ext uri="{FF2B5EF4-FFF2-40B4-BE49-F238E27FC236}">
                <a16:creationId xmlns:a16="http://schemas.microsoft.com/office/drawing/2014/main" id="{A1E7CF09-05FE-4B9C-B45F-2A0EFAB3F62E}"/>
              </a:ext>
            </a:extLst>
          </p:cNvPr>
          <p:cNvSpPr>
            <a:spLocks noGrp="1"/>
          </p:cNvSpPr>
          <p:nvPr>
            <p:ph idx="1"/>
          </p:nvPr>
        </p:nvSpPr>
        <p:spPr>
          <a:xfrm>
            <a:off x="917338" y="1911097"/>
            <a:ext cx="4513979" cy="4507992"/>
          </a:xfrm>
        </p:spPr>
        <p:txBody>
          <a:bodyPr anchor="ctr">
            <a:normAutofit/>
          </a:bodyPr>
          <a:lstStyle/>
          <a:p>
            <a:pPr lvl="2">
              <a:buFont typeface="Arial" panose="020B0604020202020204" pitchFamily="34" charset="0"/>
              <a:buChar char="•"/>
            </a:pPr>
            <a:r>
              <a:rPr lang="en-US" sz="1600" dirty="0"/>
              <a:t>UWP is an implementation of .NET that is used for building, touch-enabled Windows apps and software for the IoT. </a:t>
            </a:r>
          </a:p>
          <a:p>
            <a:pPr lvl="2">
              <a:buFont typeface="Arial" panose="020B0604020202020204" pitchFamily="34" charset="0"/>
              <a:buChar char="•"/>
            </a:pPr>
            <a:r>
              <a:rPr lang="en-US" sz="1600" dirty="0"/>
              <a:t>It's designed to unify different devices including PCs, tablets, phablets, phones, and Xbox. </a:t>
            </a:r>
          </a:p>
          <a:p>
            <a:pPr lvl="2">
              <a:buFont typeface="Arial" panose="020B0604020202020204" pitchFamily="34" charset="0"/>
              <a:buChar char="•"/>
            </a:pPr>
            <a:r>
              <a:rPr lang="en-US" sz="1600" dirty="0"/>
              <a:t>UWP provides: </a:t>
            </a:r>
          </a:p>
          <a:p>
            <a:pPr lvl="3">
              <a:buFont typeface="Arial" panose="020B0604020202020204" pitchFamily="34" charset="0"/>
              <a:buChar char="•"/>
            </a:pPr>
            <a:r>
              <a:rPr lang="en-US" sz="1600" dirty="0"/>
              <a:t>a centralized app store, </a:t>
            </a:r>
          </a:p>
          <a:p>
            <a:pPr lvl="3">
              <a:buFont typeface="Arial" panose="020B0604020202020204" pitchFamily="34" charset="0"/>
              <a:buChar char="•"/>
            </a:pPr>
            <a:r>
              <a:rPr lang="en-US" sz="1600" dirty="0"/>
              <a:t>an execution environment (</a:t>
            </a:r>
            <a:r>
              <a:rPr lang="en-US" sz="1600" dirty="0" err="1"/>
              <a:t>AppContainer</a:t>
            </a:r>
            <a:r>
              <a:rPr lang="en-US" sz="1600" dirty="0"/>
              <a:t>)</a:t>
            </a:r>
          </a:p>
          <a:p>
            <a:pPr lvl="3">
              <a:buFont typeface="Arial" panose="020B0604020202020204" pitchFamily="34" charset="0"/>
              <a:buChar char="•"/>
            </a:pPr>
            <a:r>
              <a:rPr lang="en-US" sz="1600" dirty="0"/>
              <a:t>a set of Windows APIs.</a:t>
            </a:r>
          </a:p>
          <a:p>
            <a:pPr lvl="2">
              <a:buFont typeface="Arial" panose="020B0604020202020204" pitchFamily="34" charset="0"/>
              <a:buChar char="•"/>
            </a:pPr>
            <a:r>
              <a:rPr lang="en-US" sz="1600" dirty="0"/>
              <a:t>Apps can be written in C++, C#, Visual Basic, and JavaScript. </a:t>
            </a:r>
          </a:p>
          <a:p>
            <a:pPr lvl="2">
              <a:buFont typeface="Arial" panose="020B0604020202020204" pitchFamily="34" charset="0"/>
              <a:buChar char="•"/>
            </a:pPr>
            <a:r>
              <a:rPr lang="en-US" sz="1600" dirty="0"/>
              <a:t>When using C# and Visual Basic, the .NET APIs are provided by .NET Core.</a:t>
            </a:r>
          </a:p>
        </p:txBody>
      </p:sp>
      <p:grpSp>
        <p:nvGrpSpPr>
          <p:cNvPr id="10" name="Group 9">
            <a:extLst>
              <a:ext uri="{FF2B5EF4-FFF2-40B4-BE49-F238E27FC236}">
                <a16:creationId xmlns:a16="http://schemas.microsoft.com/office/drawing/2014/main" id="{65BD374F-E4CC-472A-960D-380501058BB0}"/>
              </a:ext>
            </a:extLst>
          </p:cNvPr>
          <p:cNvGrpSpPr/>
          <p:nvPr/>
        </p:nvGrpSpPr>
        <p:grpSpPr>
          <a:xfrm>
            <a:off x="5431317" y="1"/>
            <a:ext cx="6268596" cy="6706273"/>
            <a:chOff x="5431317" y="1"/>
            <a:chExt cx="6268596" cy="6706273"/>
          </a:xfrm>
        </p:grpSpPr>
        <p:grpSp>
          <p:nvGrpSpPr>
            <p:cNvPr id="4" name="Group 3">
              <a:extLst>
                <a:ext uri="{FF2B5EF4-FFF2-40B4-BE49-F238E27FC236}">
                  <a16:creationId xmlns:a16="http://schemas.microsoft.com/office/drawing/2014/main" id="{3ED4A0BA-F53D-45D5-9D41-D6434DCA236B}"/>
                </a:ext>
              </a:extLst>
            </p:cNvPr>
            <p:cNvGrpSpPr/>
            <p:nvPr/>
          </p:nvGrpSpPr>
          <p:grpSpPr>
            <a:xfrm>
              <a:off x="5611259" y="3527312"/>
              <a:ext cx="5967470" cy="3178962"/>
              <a:chOff x="1152701" y="3604811"/>
              <a:chExt cx="6970464" cy="3760788"/>
            </a:xfrm>
          </p:grpSpPr>
          <p:pic>
            <p:nvPicPr>
              <p:cNvPr id="5" name="Content Placeholder 5" descr="A screenshot of a cell phone&#10;&#10;Description automatically generated">
                <a:extLst>
                  <a:ext uri="{FF2B5EF4-FFF2-40B4-BE49-F238E27FC236}">
                    <a16:creationId xmlns:a16="http://schemas.microsoft.com/office/drawing/2014/main" id="{586F8680-251D-48AF-8526-E476CAA949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2701" y="3604811"/>
                <a:ext cx="6970464" cy="3760788"/>
              </a:xfrm>
              <a:prstGeom prst="rect">
                <a:avLst/>
              </a:prstGeom>
            </p:spPr>
          </p:pic>
          <p:pic>
            <p:nvPicPr>
              <p:cNvPr id="6" name="Picture 5">
                <a:extLst>
                  <a:ext uri="{FF2B5EF4-FFF2-40B4-BE49-F238E27FC236}">
                    <a16:creationId xmlns:a16="http://schemas.microsoft.com/office/drawing/2014/main" id="{44A21B66-81FA-4D68-A77E-F33E4F8AADEB}"/>
                  </a:ext>
                </a:extLst>
              </p:cNvPr>
              <p:cNvPicPr>
                <a:picLocks noChangeAspect="1"/>
              </p:cNvPicPr>
              <p:nvPr/>
            </p:nvPicPr>
            <p:blipFill>
              <a:blip r:embed="rId4"/>
              <a:stretch>
                <a:fillRect/>
              </a:stretch>
            </p:blipFill>
            <p:spPr>
              <a:xfrm>
                <a:off x="5264873" y="4173203"/>
                <a:ext cx="614985" cy="330638"/>
              </a:xfrm>
              <a:prstGeom prst="rect">
                <a:avLst/>
              </a:prstGeom>
            </p:spPr>
          </p:pic>
          <p:pic>
            <p:nvPicPr>
              <p:cNvPr id="7" name="Picture 6">
                <a:extLst>
                  <a:ext uri="{FF2B5EF4-FFF2-40B4-BE49-F238E27FC236}">
                    <a16:creationId xmlns:a16="http://schemas.microsoft.com/office/drawing/2014/main" id="{B4C35E0C-4CFF-40F7-B37E-F804E860D7A4}"/>
                  </a:ext>
                </a:extLst>
              </p:cNvPr>
              <p:cNvPicPr>
                <a:picLocks noChangeAspect="1"/>
              </p:cNvPicPr>
              <p:nvPr/>
            </p:nvPicPr>
            <p:blipFill>
              <a:blip r:embed="rId5"/>
              <a:stretch>
                <a:fillRect/>
              </a:stretch>
            </p:blipFill>
            <p:spPr>
              <a:xfrm>
                <a:off x="4091880" y="4765682"/>
                <a:ext cx="522220" cy="290122"/>
              </a:xfrm>
              <a:prstGeom prst="rect">
                <a:avLst/>
              </a:prstGeom>
            </p:spPr>
          </p:pic>
        </p:grpSp>
        <p:pic>
          <p:nvPicPr>
            <p:cNvPr id="8" name="Picture 2" descr=".NET Framework today">
              <a:extLst>
                <a:ext uri="{FF2B5EF4-FFF2-40B4-BE49-F238E27FC236}">
                  <a16:creationId xmlns:a16="http://schemas.microsoft.com/office/drawing/2014/main" id="{0EC9EDB8-94BB-4E5B-9D0F-FCD13EE9E97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31317" y="1"/>
              <a:ext cx="6268596" cy="3527312"/>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921906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715D1-F79C-4623-810A-35654877EAA0}"/>
              </a:ext>
            </a:extLst>
          </p:cNvPr>
          <p:cNvSpPr>
            <a:spLocks noGrp="1"/>
          </p:cNvSpPr>
          <p:nvPr>
            <p:ph type="title"/>
          </p:nvPr>
        </p:nvSpPr>
        <p:spPr/>
        <p:txBody>
          <a:bodyPr>
            <a:normAutofit/>
          </a:bodyPr>
          <a:lstStyle/>
          <a:p>
            <a:r>
              <a:rPr lang="en-US" dirty="0"/>
              <a:t>.NET Runtimes</a:t>
            </a:r>
            <a:br>
              <a:rPr lang="en-US" dirty="0"/>
            </a:br>
            <a:r>
              <a:rPr lang="en-US" sz="1400" dirty="0">
                <a:hlinkClick r:id="rId2"/>
              </a:rPr>
              <a:t>https://docs.microsoft.com/en-us/dotnet/standard/components#net-runtimes</a:t>
            </a:r>
            <a:br>
              <a:rPr lang="en-US" sz="1400" dirty="0"/>
            </a:br>
            <a:r>
              <a:rPr lang="en-US" sz="1400" dirty="0">
                <a:hlinkClick r:id="rId3"/>
              </a:rPr>
              <a:t>https://mattwarren.org/2018/10/02/A-History-of-.NET-Runtimes/</a:t>
            </a:r>
            <a:endParaRPr lang="en-US" dirty="0"/>
          </a:p>
        </p:txBody>
      </p:sp>
      <p:pic>
        <p:nvPicPr>
          <p:cNvPr id="4" name="Picture 3">
            <a:extLst>
              <a:ext uri="{FF2B5EF4-FFF2-40B4-BE49-F238E27FC236}">
                <a16:creationId xmlns:a16="http://schemas.microsoft.com/office/drawing/2014/main" id="{9973B4BC-7DCA-4289-B014-F412E6849885}"/>
              </a:ext>
            </a:extLst>
          </p:cNvPr>
          <p:cNvPicPr>
            <a:picLocks noChangeAspect="1"/>
          </p:cNvPicPr>
          <p:nvPr/>
        </p:nvPicPr>
        <p:blipFill>
          <a:blip r:embed="rId4"/>
          <a:stretch>
            <a:fillRect/>
          </a:stretch>
        </p:blipFill>
        <p:spPr>
          <a:xfrm>
            <a:off x="-2" y="4011706"/>
            <a:ext cx="12192000" cy="2846294"/>
          </a:xfrm>
          <a:prstGeom prst="rect">
            <a:avLst/>
          </a:prstGeom>
        </p:spPr>
      </p:pic>
      <p:sp>
        <p:nvSpPr>
          <p:cNvPr id="3" name="Content Placeholder 2">
            <a:extLst>
              <a:ext uri="{FF2B5EF4-FFF2-40B4-BE49-F238E27FC236}">
                <a16:creationId xmlns:a16="http://schemas.microsoft.com/office/drawing/2014/main" id="{88D60BA8-F015-4722-8B0C-A41602493986}"/>
              </a:ext>
            </a:extLst>
          </p:cNvPr>
          <p:cNvSpPr>
            <a:spLocks noGrp="1"/>
          </p:cNvSpPr>
          <p:nvPr>
            <p:ph idx="1"/>
          </p:nvPr>
        </p:nvSpPr>
        <p:spPr>
          <a:xfrm>
            <a:off x="297453" y="2108202"/>
            <a:ext cx="11457543" cy="749342"/>
          </a:xfrm>
        </p:spPr>
        <p:txBody>
          <a:bodyPr>
            <a:normAutofit/>
          </a:bodyPr>
          <a:lstStyle/>
          <a:p>
            <a:r>
              <a:rPr lang="en-US" sz="1800" dirty="0"/>
              <a:t>A ‘runtime’ is the execution environment for a </a:t>
            </a:r>
            <a:r>
              <a:rPr lang="en-US" sz="1800" u="sng" dirty="0"/>
              <a:t>managed</a:t>
            </a:r>
            <a:r>
              <a:rPr lang="en-US" sz="1800" dirty="0"/>
              <a:t> program. The OS is part of the ‘runtime environment’ but is NOT part of the ‘.NET runtime’. Here are some examples of ‘.NET runtimes’:</a:t>
            </a:r>
          </a:p>
        </p:txBody>
      </p:sp>
      <p:graphicFrame>
        <p:nvGraphicFramePr>
          <p:cNvPr id="5" name="Table 5">
            <a:extLst>
              <a:ext uri="{FF2B5EF4-FFF2-40B4-BE49-F238E27FC236}">
                <a16:creationId xmlns:a16="http://schemas.microsoft.com/office/drawing/2014/main" id="{C149EAF6-2AB7-455C-A2F5-92A76154A85D}"/>
              </a:ext>
            </a:extLst>
          </p:cNvPr>
          <p:cNvGraphicFramePr>
            <a:graphicFrameLocks noGrp="1"/>
          </p:cNvGraphicFramePr>
          <p:nvPr>
            <p:extLst>
              <p:ext uri="{D42A27DB-BD31-4B8C-83A1-F6EECF244321}">
                <p14:modId xmlns:p14="http://schemas.microsoft.com/office/powerpoint/2010/main" val="2567090976"/>
              </p:ext>
            </p:extLst>
          </p:nvPr>
        </p:nvGraphicFramePr>
        <p:xfrm>
          <a:off x="297454" y="2857543"/>
          <a:ext cx="11457544" cy="1010920"/>
        </p:xfrm>
        <a:graphic>
          <a:graphicData uri="http://schemas.openxmlformats.org/drawingml/2006/table">
            <a:tbl>
              <a:tblPr firstRow="1" bandRow="1">
                <a:tableStyleId>{5C22544A-7EE6-4342-B048-85BDC9FD1C3A}</a:tableStyleId>
              </a:tblPr>
              <a:tblGrid>
                <a:gridCol w="5960127">
                  <a:extLst>
                    <a:ext uri="{9D8B030D-6E8A-4147-A177-3AD203B41FA5}">
                      <a16:colId xmlns:a16="http://schemas.microsoft.com/office/drawing/2014/main" val="2434470246"/>
                    </a:ext>
                  </a:extLst>
                </a:gridCol>
                <a:gridCol w="5497417">
                  <a:extLst>
                    <a:ext uri="{9D8B030D-6E8A-4147-A177-3AD203B41FA5}">
                      <a16:colId xmlns:a16="http://schemas.microsoft.com/office/drawing/2014/main" val="599248450"/>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solidFill>
                        </a:rPr>
                        <a:t>Common Language Runtime (CLR) for the .NET Framework</a:t>
                      </a:r>
                    </a:p>
                  </a:txBody>
                  <a:tcPr>
                    <a:solidFill>
                      <a:srgbClr val="DEE1E6"/>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solidFill>
                        </a:rPr>
                        <a:t>.NET Native for Universal Windows Platform</a:t>
                      </a:r>
                    </a:p>
                  </a:txBody>
                  <a:tcPr>
                    <a:solidFill>
                      <a:srgbClr val="DEE1E6"/>
                    </a:solidFill>
                  </a:tcPr>
                </a:tc>
                <a:extLst>
                  <a:ext uri="{0D108BD9-81ED-4DB2-BD59-A6C34878D82A}">
                    <a16:rowId xmlns:a16="http://schemas.microsoft.com/office/drawing/2014/main" val="195607059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rPr>
                        <a:t>Core Common Language Runtime (</a:t>
                      </a:r>
                      <a:r>
                        <a:rPr lang="en-US" sz="1800" dirty="0" err="1">
                          <a:solidFill>
                            <a:schemeClr val="tx1"/>
                          </a:solidFill>
                        </a:rPr>
                        <a:t>CoreCLR</a:t>
                      </a:r>
                      <a:r>
                        <a:rPr lang="en-US" sz="1800" dirty="0">
                          <a:solidFill>
                            <a:schemeClr val="tx1"/>
                          </a:solidFill>
                        </a:rPr>
                        <a:t>) for .NET Core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rPr>
                        <a:t>The Mono runtime for </a:t>
                      </a:r>
                      <a:r>
                        <a:rPr lang="en-US" sz="1800" dirty="0" err="1">
                          <a:solidFill>
                            <a:schemeClr val="tx1"/>
                          </a:solidFill>
                        </a:rPr>
                        <a:t>Xamarin.iOS</a:t>
                      </a:r>
                      <a:r>
                        <a:rPr lang="en-US" sz="1800" dirty="0">
                          <a:solidFill>
                            <a:schemeClr val="tx1"/>
                          </a:solidFill>
                        </a:rPr>
                        <a:t>, </a:t>
                      </a:r>
                      <a:r>
                        <a:rPr lang="en-US" sz="1800" dirty="0" err="1">
                          <a:solidFill>
                            <a:schemeClr val="tx1"/>
                          </a:solidFill>
                        </a:rPr>
                        <a:t>Xamarin.Android</a:t>
                      </a:r>
                      <a:r>
                        <a:rPr lang="en-US" sz="1800" dirty="0">
                          <a:solidFill>
                            <a:schemeClr val="tx1"/>
                          </a:solidFill>
                        </a:rPr>
                        <a:t>, </a:t>
                      </a:r>
                      <a:r>
                        <a:rPr lang="en-US" sz="1800" dirty="0" err="1">
                          <a:solidFill>
                            <a:schemeClr val="tx1"/>
                          </a:solidFill>
                        </a:rPr>
                        <a:t>Xamarin.Mac</a:t>
                      </a:r>
                      <a:r>
                        <a:rPr lang="en-US" sz="1800" dirty="0">
                          <a:solidFill>
                            <a:schemeClr val="tx1"/>
                          </a:solidFill>
                        </a:rPr>
                        <a:t>, and the Mono desktop framework</a:t>
                      </a:r>
                    </a:p>
                  </a:txBody>
                  <a:tcPr/>
                </a:tc>
                <a:extLst>
                  <a:ext uri="{0D108BD9-81ED-4DB2-BD59-A6C34878D82A}">
                    <a16:rowId xmlns:a16="http://schemas.microsoft.com/office/drawing/2014/main" val="919296606"/>
                  </a:ext>
                </a:extLst>
              </a:tr>
            </a:tbl>
          </a:graphicData>
        </a:graphic>
      </p:graphicFrame>
    </p:spTree>
    <p:extLst>
      <p:ext uri="{BB962C8B-B14F-4D97-AF65-F5344CB8AC3E}">
        <p14:creationId xmlns:p14="http://schemas.microsoft.com/office/powerpoint/2010/main" val="9233469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D723EA3-8056-4DE4-9AC8-B2F47DD4BAF3}"/>
              </a:ext>
            </a:extLst>
          </p:cNvPr>
          <p:cNvPicPr>
            <a:picLocks noChangeAspect="1"/>
          </p:cNvPicPr>
          <p:nvPr/>
        </p:nvPicPr>
        <p:blipFill>
          <a:blip r:embed="rId2"/>
          <a:stretch>
            <a:fillRect/>
          </a:stretch>
        </p:blipFill>
        <p:spPr>
          <a:xfrm>
            <a:off x="7214616" y="2434494"/>
            <a:ext cx="4758023" cy="3292636"/>
          </a:xfrm>
          <a:prstGeom prst="rect">
            <a:avLst/>
          </a:prstGeom>
        </p:spPr>
      </p:pic>
      <p:sp>
        <p:nvSpPr>
          <p:cNvPr id="3" name="Content Placeholder 2">
            <a:extLst>
              <a:ext uri="{FF2B5EF4-FFF2-40B4-BE49-F238E27FC236}">
                <a16:creationId xmlns:a16="http://schemas.microsoft.com/office/drawing/2014/main" id="{D2620580-9BDA-489D-BDDC-5EBB50038317}"/>
              </a:ext>
            </a:extLst>
          </p:cNvPr>
          <p:cNvSpPr>
            <a:spLocks noGrp="1"/>
          </p:cNvSpPr>
          <p:nvPr>
            <p:ph idx="1"/>
          </p:nvPr>
        </p:nvSpPr>
        <p:spPr>
          <a:xfrm>
            <a:off x="749808" y="1975105"/>
            <a:ext cx="6675120" cy="4425696"/>
          </a:xfrm>
        </p:spPr>
        <p:txBody>
          <a:bodyPr anchor="ctr">
            <a:normAutofit fontScale="92500"/>
          </a:bodyPr>
          <a:lstStyle/>
          <a:p>
            <a:pPr lvl="1"/>
            <a:r>
              <a:rPr lang="en-US" sz="2400" dirty="0"/>
              <a:t>Xamarin is an open-source platform for building applications for iOS, Android, and Windows with .NET. </a:t>
            </a:r>
          </a:p>
          <a:p>
            <a:pPr lvl="1"/>
            <a:r>
              <a:rPr lang="en-US" sz="2400" dirty="0"/>
              <a:t>Xamarin is an abstraction layer that manages communication of shared code with underlying platform code. </a:t>
            </a:r>
          </a:p>
          <a:p>
            <a:pPr lvl="1"/>
            <a:r>
              <a:rPr lang="en-US" sz="2400" dirty="0"/>
              <a:t>Xamarin runs in a managed environment that provides memory allocation and garbage collection.</a:t>
            </a:r>
          </a:p>
          <a:p>
            <a:pPr lvl="1"/>
            <a:r>
              <a:rPr lang="en-US" sz="2400" dirty="0"/>
              <a:t>Xamarin enables developers to share an average of 90% of their application across platforms.</a:t>
            </a:r>
          </a:p>
          <a:p>
            <a:pPr lvl="1"/>
            <a:r>
              <a:rPr lang="en-US" sz="2400" dirty="0"/>
              <a:t>Xamarin applications can be written on PC or Mac and compile into native application packages</a:t>
            </a:r>
          </a:p>
        </p:txBody>
      </p:sp>
      <p:sp>
        <p:nvSpPr>
          <p:cNvPr id="4" name="Title 1">
            <a:extLst>
              <a:ext uri="{FF2B5EF4-FFF2-40B4-BE49-F238E27FC236}">
                <a16:creationId xmlns:a16="http://schemas.microsoft.com/office/drawing/2014/main" id="{C1AD114E-0261-454F-AA21-7A3C612992DE}"/>
              </a:ext>
            </a:extLst>
          </p:cNvPr>
          <p:cNvSpPr>
            <a:spLocks noGrp="1"/>
          </p:cNvSpPr>
          <p:nvPr>
            <p:ph type="title"/>
          </p:nvPr>
        </p:nvSpPr>
        <p:spPr>
          <a:xfrm>
            <a:off x="1096963" y="287338"/>
            <a:ext cx="10058400" cy="1449387"/>
          </a:xfrm>
        </p:spPr>
        <p:txBody>
          <a:bodyPr>
            <a:normAutofit/>
          </a:bodyPr>
          <a:lstStyle/>
          <a:p>
            <a:r>
              <a:rPr lang="en-US" dirty="0"/>
              <a:t>Xamarin</a:t>
            </a:r>
            <a:br>
              <a:rPr lang="en-US" dirty="0"/>
            </a:br>
            <a:r>
              <a:rPr lang="en-US" sz="1400" dirty="0">
                <a:hlinkClick r:id="rId3"/>
              </a:rPr>
              <a:t>https://docs.microsoft.com/en-us/xamarin/get-started/what-is-xamarin</a:t>
            </a:r>
            <a:endParaRPr lang="en-US" dirty="0"/>
          </a:p>
        </p:txBody>
      </p:sp>
    </p:spTree>
    <p:extLst>
      <p:ext uri="{BB962C8B-B14F-4D97-AF65-F5344CB8AC3E}">
        <p14:creationId xmlns:p14="http://schemas.microsoft.com/office/powerpoint/2010/main" val="30299640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991F7-B094-4D5F-89C6-8B39F4FD80B9}"/>
              </a:ext>
            </a:extLst>
          </p:cNvPr>
          <p:cNvSpPr>
            <a:spLocks noGrp="1"/>
          </p:cNvSpPr>
          <p:nvPr>
            <p:ph type="title"/>
          </p:nvPr>
        </p:nvSpPr>
        <p:spPr/>
        <p:txBody>
          <a:bodyPr>
            <a:normAutofit/>
          </a:bodyPr>
          <a:lstStyle/>
          <a:p>
            <a:r>
              <a:rPr lang="en-US" dirty="0"/>
              <a:t>Xamarin</a:t>
            </a:r>
            <a:br>
              <a:rPr lang="en-US" dirty="0"/>
            </a:br>
            <a:r>
              <a:rPr lang="en-US" sz="1400" dirty="0">
                <a:hlinkClick r:id="rId2"/>
              </a:rPr>
              <a:t>https://docs.microsoft.com/en-us/xamarin/get-started/what-is-xamarin</a:t>
            </a:r>
            <a:endParaRPr lang="en-US" dirty="0"/>
          </a:p>
        </p:txBody>
      </p:sp>
      <p:pic>
        <p:nvPicPr>
          <p:cNvPr id="4" name="Content Placeholder 3">
            <a:extLst>
              <a:ext uri="{FF2B5EF4-FFF2-40B4-BE49-F238E27FC236}">
                <a16:creationId xmlns:a16="http://schemas.microsoft.com/office/drawing/2014/main" id="{85382490-E50C-4193-BBFB-79F05327A1A7}"/>
              </a:ext>
            </a:extLst>
          </p:cNvPr>
          <p:cNvPicPr>
            <a:picLocks noGrp="1" noChangeAspect="1"/>
          </p:cNvPicPr>
          <p:nvPr>
            <p:ph idx="1"/>
          </p:nvPr>
        </p:nvPicPr>
        <p:blipFill>
          <a:blip r:embed="rId3"/>
          <a:stretch>
            <a:fillRect/>
          </a:stretch>
        </p:blipFill>
        <p:spPr>
          <a:xfrm>
            <a:off x="3898846" y="3429000"/>
            <a:ext cx="8110751" cy="3317849"/>
          </a:xfrm>
          <a:prstGeom prst="rect">
            <a:avLst/>
          </a:prstGeom>
        </p:spPr>
      </p:pic>
      <p:sp>
        <p:nvSpPr>
          <p:cNvPr id="5" name="Rectangle 4">
            <a:extLst>
              <a:ext uri="{FF2B5EF4-FFF2-40B4-BE49-F238E27FC236}">
                <a16:creationId xmlns:a16="http://schemas.microsoft.com/office/drawing/2014/main" id="{72436A83-6D84-41DC-847F-2B6C67113E53}"/>
              </a:ext>
            </a:extLst>
          </p:cNvPr>
          <p:cNvSpPr/>
          <p:nvPr/>
        </p:nvSpPr>
        <p:spPr>
          <a:xfrm>
            <a:off x="252577" y="3750563"/>
            <a:ext cx="3425929" cy="2308324"/>
          </a:xfrm>
          <a:prstGeom prst="rect">
            <a:avLst/>
          </a:prstGeom>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p:spPr>
        <p:txBody>
          <a:bodyPr wrap="square" anchor="ctr">
            <a:spAutoFit/>
          </a:bodyPr>
          <a:lstStyle/>
          <a:p>
            <a:r>
              <a:rPr lang="en-US" dirty="0"/>
              <a:t>Xamarin is for developers with the following goals:</a:t>
            </a:r>
          </a:p>
          <a:p>
            <a:pPr marL="742950" lvl="1" indent="-285750">
              <a:buFont typeface="Arial" panose="020B0604020202020204" pitchFamily="34" charset="0"/>
              <a:buChar char="•"/>
            </a:pPr>
            <a:r>
              <a:rPr lang="en-US" dirty="0"/>
              <a:t>Share code, test and business logic across platforms.</a:t>
            </a:r>
          </a:p>
          <a:p>
            <a:pPr marL="742950" lvl="1" indent="-285750">
              <a:buFont typeface="Arial" panose="020B0604020202020204" pitchFamily="34" charset="0"/>
              <a:buChar char="•"/>
            </a:pPr>
            <a:r>
              <a:rPr lang="en-US" dirty="0"/>
              <a:t>Write cross-platform applications in C# with Visual Studio.</a:t>
            </a:r>
          </a:p>
        </p:txBody>
      </p:sp>
      <p:sp>
        <p:nvSpPr>
          <p:cNvPr id="6" name="Rectangle 5">
            <a:extLst>
              <a:ext uri="{FF2B5EF4-FFF2-40B4-BE49-F238E27FC236}">
                <a16:creationId xmlns:a16="http://schemas.microsoft.com/office/drawing/2014/main" id="{01DDC33F-A7C4-4300-A8E1-48462F49019B}"/>
              </a:ext>
            </a:extLst>
          </p:cNvPr>
          <p:cNvSpPr/>
          <p:nvPr/>
        </p:nvSpPr>
        <p:spPr>
          <a:xfrm>
            <a:off x="1097280" y="1911525"/>
            <a:ext cx="10058400" cy="1477328"/>
          </a:xfrm>
          <a:prstGeom prst="rect">
            <a:avLst/>
          </a:prstGeom>
        </p:spPr>
        <p:txBody>
          <a:bodyPr wrap="square">
            <a:spAutoFit/>
          </a:bodyPr>
          <a:lstStyle/>
          <a:p>
            <a:r>
              <a:rPr lang="en-US" dirty="0"/>
              <a:t>Xamarin allows you to create native UI on each platform and write business logic in C# that is shared across platforms. In most cases, 80% of application code is sharable using Xamarin.</a:t>
            </a:r>
          </a:p>
          <a:p>
            <a:r>
              <a:rPr lang="en-US" dirty="0"/>
              <a:t>Xamarin is built on top of Mono. Mono runs on most platforms including Linux, Unix, FreeBSD, and macOS. The Mono execution environment automatically handles tasks such as memory allocation, garbage collection and interoperability with underlying platforms.</a:t>
            </a:r>
          </a:p>
        </p:txBody>
      </p:sp>
    </p:spTree>
    <p:extLst>
      <p:ext uri="{BB962C8B-B14F-4D97-AF65-F5344CB8AC3E}">
        <p14:creationId xmlns:p14="http://schemas.microsoft.com/office/powerpoint/2010/main" val="692154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6D6BA-663A-4E25-817E-DA8A659D4294}"/>
              </a:ext>
            </a:extLst>
          </p:cNvPr>
          <p:cNvSpPr>
            <a:spLocks noGrp="1"/>
          </p:cNvSpPr>
          <p:nvPr>
            <p:ph type="title"/>
          </p:nvPr>
        </p:nvSpPr>
        <p:spPr/>
        <p:txBody>
          <a:bodyPr>
            <a:normAutofit/>
          </a:bodyPr>
          <a:lstStyle/>
          <a:p>
            <a:r>
              <a:rPr lang="en-US" dirty="0"/>
              <a:t>ASP.NET (use ASP.NET Core)</a:t>
            </a:r>
            <a:br>
              <a:rPr lang="en-US" dirty="0"/>
            </a:br>
            <a:r>
              <a:rPr lang="en-US" sz="1400" dirty="0">
                <a:hlinkClick r:id="rId2"/>
              </a:rPr>
              <a:t>https://docs.microsoft.com/en-us/aspnet/overview</a:t>
            </a:r>
            <a:endParaRPr lang="en-US" dirty="0"/>
          </a:p>
        </p:txBody>
      </p:sp>
      <p:sp>
        <p:nvSpPr>
          <p:cNvPr id="3" name="Content Placeholder 2">
            <a:extLst>
              <a:ext uri="{FF2B5EF4-FFF2-40B4-BE49-F238E27FC236}">
                <a16:creationId xmlns:a16="http://schemas.microsoft.com/office/drawing/2014/main" id="{8099D538-640A-40C9-A1A9-EB0F5E28D0F9}"/>
              </a:ext>
            </a:extLst>
          </p:cNvPr>
          <p:cNvSpPr>
            <a:spLocks noGrp="1"/>
          </p:cNvSpPr>
          <p:nvPr>
            <p:ph idx="1"/>
          </p:nvPr>
        </p:nvSpPr>
        <p:spPr/>
        <p:txBody>
          <a:bodyPr>
            <a:normAutofit fontScale="92500"/>
          </a:bodyPr>
          <a:lstStyle/>
          <a:p>
            <a:r>
              <a:rPr lang="en-US" sz="2600" dirty="0"/>
              <a:t>ASP.NET is a web framework for building websites and web applications (HTML, CSS, and JavaScript), for creating Web APIs, and for using real-time technologies like Web Sockets. ASP means Active Server Pages.</a:t>
            </a:r>
          </a:p>
          <a:p>
            <a:r>
              <a:rPr lang="en-US" sz="2600" dirty="0"/>
              <a:t>ASP.NET offers </a:t>
            </a:r>
            <a:r>
              <a:rPr lang="en-US" sz="2600" u="sng" dirty="0"/>
              <a:t>three</a:t>
            </a:r>
            <a:r>
              <a:rPr lang="en-US" sz="2600" dirty="0"/>
              <a:t> frameworks (Web Forms, MVC, Web Pages) for creating web applications. Each framework targets a different development style. The one you choose depends on a combination of your knowledge, skills, and development experience, the type of application you're creating, and the development approach you're comfortable with.</a:t>
            </a:r>
          </a:p>
        </p:txBody>
      </p:sp>
      <p:pic>
        <p:nvPicPr>
          <p:cNvPr id="5" name="Picture 4">
            <a:extLst>
              <a:ext uri="{FF2B5EF4-FFF2-40B4-BE49-F238E27FC236}">
                <a16:creationId xmlns:a16="http://schemas.microsoft.com/office/drawing/2014/main" id="{2A234E43-3ED9-4367-96D1-473703F90396}"/>
              </a:ext>
            </a:extLst>
          </p:cNvPr>
          <p:cNvPicPr>
            <a:picLocks noChangeAspect="1"/>
          </p:cNvPicPr>
          <p:nvPr/>
        </p:nvPicPr>
        <p:blipFill>
          <a:blip r:embed="rId3"/>
          <a:stretch>
            <a:fillRect/>
          </a:stretch>
        </p:blipFill>
        <p:spPr>
          <a:xfrm>
            <a:off x="3808416" y="2510325"/>
            <a:ext cx="2287584" cy="1837350"/>
          </a:xfrm>
          <a:prstGeom prst="rect">
            <a:avLst/>
          </a:prstGeom>
        </p:spPr>
      </p:pic>
    </p:spTree>
    <p:extLst>
      <p:ext uri="{BB962C8B-B14F-4D97-AF65-F5344CB8AC3E}">
        <p14:creationId xmlns:p14="http://schemas.microsoft.com/office/powerpoint/2010/main" val="15458154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BA8B7"/>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Autofit/>
          </a:bodyPr>
          <a:lstStyle/>
          <a:p>
            <a:pPr lvl="0"/>
            <a:r>
              <a:rPr lang="en-US" sz="4000" dirty="0"/>
              <a:t>A .NET app is developed for and runs in one or more implementations of .NET (.NET Framework, .NET Core, or Mono). </a:t>
            </a:r>
            <a:br>
              <a:rPr lang="en-US" sz="4000" dirty="0"/>
            </a:br>
            <a:r>
              <a:rPr lang="en-US" sz="4000" dirty="0"/>
              <a:t>There is an </a:t>
            </a:r>
            <a:r>
              <a:rPr lang="en-US" sz="4000" u="sng" dirty="0"/>
              <a:t>API specification </a:t>
            </a:r>
            <a:r>
              <a:rPr lang="en-US" sz="4000" dirty="0"/>
              <a:t>common to all implementations of .NET. The </a:t>
            </a:r>
            <a:r>
              <a:rPr lang="en-US" sz="4000" b="1" i="1" dirty="0"/>
              <a:t>.NET Standard</a:t>
            </a:r>
            <a:r>
              <a:rPr lang="en-US" sz="4000" dirty="0"/>
              <a:t>.</a:t>
            </a:r>
            <a:endParaRPr lang="en-US" sz="2000" dirty="0">
              <a:solidFill>
                <a:srgbClr val="FFFFFF"/>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hlinkClick r:id="rId2"/>
              </a:rPr>
              <a:t>https://docs.microsoft.com/en-us/dotnet/standard/components#applicable-standards</a:t>
            </a:r>
            <a:endParaRPr lang="en-US" dirty="0">
              <a:solidFill>
                <a:srgbClr val="FFFFFF"/>
              </a:solidFill>
            </a:endParaRPr>
          </a:p>
        </p:txBody>
      </p:sp>
    </p:spTree>
    <p:extLst>
      <p:ext uri="{BB962C8B-B14F-4D97-AF65-F5344CB8AC3E}">
        <p14:creationId xmlns:p14="http://schemas.microsoft.com/office/powerpoint/2010/main" val="191714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373B439-FADD-4AE2-ABB2-7A4804731C95}"/>
              </a:ext>
            </a:extLst>
          </p:cNvPr>
          <p:cNvPicPr>
            <a:picLocks noChangeAspect="1"/>
          </p:cNvPicPr>
          <p:nvPr/>
        </p:nvPicPr>
        <p:blipFill>
          <a:blip r:embed="rId2"/>
          <a:stretch>
            <a:fillRect/>
          </a:stretch>
        </p:blipFill>
        <p:spPr>
          <a:xfrm>
            <a:off x="5040815" y="-1"/>
            <a:ext cx="2287584" cy="1837350"/>
          </a:xfrm>
          <a:prstGeom prst="rect">
            <a:avLst/>
          </a:prstGeom>
        </p:spPr>
      </p:pic>
      <p:graphicFrame>
        <p:nvGraphicFramePr>
          <p:cNvPr id="5" name="Table 5">
            <a:extLst>
              <a:ext uri="{FF2B5EF4-FFF2-40B4-BE49-F238E27FC236}">
                <a16:creationId xmlns:a16="http://schemas.microsoft.com/office/drawing/2014/main" id="{240C138E-EE6D-4B05-8FC6-22FAD117DC9B}"/>
              </a:ext>
            </a:extLst>
          </p:cNvPr>
          <p:cNvGraphicFramePr>
            <a:graphicFrameLocks noGrp="1"/>
          </p:cNvGraphicFramePr>
          <p:nvPr>
            <p:ph idx="1"/>
            <p:extLst>
              <p:ext uri="{D42A27DB-BD31-4B8C-83A1-F6EECF244321}">
                <p14:modId xmlns:p14="http://schemas.microsoft.com/office/powerpoint/2010/main" val="717224727"/>
              </p:ext>
            </p:extLst>
          </p:nvPr>
        </p:nvGraphicFramePr>
        <p:xfrm>
          <a:off x="1097280" y="1959431"/>
          <a:ext cx="10058400" cy="4389120"/>
        </p:xfrm>
        <a:graphic>
          <a:graphicData uri="http://schemas.openxmlformats.org/drawingml/2006/table">
            <a:tbl>
              <a:tblPr firstRow="1" bandRow="1">
                <a:tableStyleId>{5C22544A-7EE6-4342-B048-85BDC9FD1C3A}</a:tableStyleId>
              </a:tblPr>
              <a:tblGrid>
                <a:gridCol w="1139144">
                  <a:extLst>
                    <a:ext uri="{9D8B030D-6E8A-4147-A177-3AD203B41FA5}">
                      <a16:colId xmlns:a16="http://schemas.microsoft.com/office/drawing/2014/main" val="2467411236"/>
                    </a:ext>
                  </a:extLst>
                </a:gridCol>
                <a:gridCol w="2005070">
                  <a:extLst>
                    <a:ext uri="{9D8B030D-6E8A-4147-A177-3AD203B41FA5}">
                      <a16:colId xmlns:a16="http://schemas.microsoft.com/office/drawing/2014/main" val="288375167"/>
                    </a:ext>
                  </a:extLst>
                </a:gridCol>
                <a:gridCol w="5343181">
                  <a:extLst>
                    <a:ext uri="{9D8B030D-6E8A-4147-A177-3AD203B41FA5}">
                      <a16:colId xmlns:a16="http://schemas.microsoft.com/office/drawing/2014/main" val="2969880800"/>
                    </a:ext>
                  </a:extLst>
                </a:gridCol>
                <a:gridCol w="1571005">
                  <a:extLst>
                    <a:ext uri="{9D8B030D-6E8A-4147-A177-3AD203B41FA5}">
                      <a16:colId xmlns:a16="http://schemas.microsoft.com/office/drawing/2014/main" val="541129477"/>
                    </a:ext>
                  </a:extLst>
                </a:gridCol>
              </a:tblGrid>
              <a:tr h="349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If you have experience in.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Development style</a:t>
                      </a:r>
                    </a:p>
                  </a:txBody>
                  <a:tcPr/>
                </a:tc>
                <a:tc>
                  <a:txBody>
                    <a:bodyPr/>
                    <a:lstStyle/>
                    <a:p>
                      <a:r>
                        <a:rPr lang="en-US" sz="2400" dirty="0">
                          <a:effectLst/>
                        </a:rPr>
                        <a:t>Expertise</a:t>
                      </a:r>
                      <a:endParaRPr lang="en-US" sz="2400" dirty="0"/>
                    </a:p>
                  </a:txBody>
                  <a:tcPr/>
                </a:tc>
                <a:extLst>
                  <a:ext uri="{0D108BD9-81ED-4DB2-BD59-A6C34878D82A}">
                    <a16:rowId xmlns:a16="http://schemas.microsoft.com/office/drawing/2014/main" val="35604566"/>
                  </a:ext>
                </a:extLst>
              </a:tr>
              <a:tr h="370840">
                <a:tc>
                  <a:txBody>
                    <a:bodyPr/>
                    <a:lstStyle/>
                    <a:p>
                      <a:r>
                        <a:rPr lang="en-US" sz="2400" dirty="0">
                          <a:hlinkClick r:id="rId3"/>
                        </a:rPr>
                        <a:t>Web Forms</a:t>
                      </a:r>
                      <a:endParaRPr lang="en-US" sz="2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Win Forms, WPF, .NET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Rapid development using a library of controls that encapsulate HTML markup</a:t>
                      </a:r>
                    </a:p>
                  </a:txBody>
                  <a:tcPr/>
                </a:tc>
                <a:tc>
                  <a:txBody>
                    <a:bodyPr/>
                    <a:lstStyle/>
                    <a:p>
                      <a:pPr algn="l" fontAlgn="t"/>
                      <a:r>
                        <a:rPr lang="en-US" sz="2400" dirty="0">
                          <a:effectLst/>
                        </a:rPr>
                        <a:t>Mid-Level, Advanced RAD</a:t>
                      </a:r>
                    </a:p>
                  </a:txBody>
                  <a:tcPr/>
                </a:tc>
                <a:extLst>
                  <a:ext uri="{0D108BD9-81ED-4DB2-BD59-A6C34878D82A}">
                    <a16:rowId xmlns:a16="http://schemas.microsoft.com/office/drawing/2014/main" val="1429255808"/>
                  </a:ext>
                </a:extLst>
              </a:tr>
              <a:tr h="370840">
                <a:tc>
                  <a:txBody>
                    <a:bodyPr/>
                    <a:lstStyle/>
                    <a:p>
                      <a:r>
                        <a:rPr lang="en-US" sz="2400" dirty="0">
                          <a:hlinkClick r:id="rId4"/>
                        </a:rPr>
                        <a:t>MVC</a:t>
                      </a:r>
                      <a:endParaRPr lang="en-US" sz="2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Ruby on Rails, .NET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Full control over HTML markup, code and markup separated, and easy to write tests. The best choice for mobile and </a:t>
                      </a:r>
                      <a:r>
                        <a:rPr lang="en-US" sz="2400" u="sng" dirty="0">
                          <a:effectLst/>
                        </a:rPr>
                        <a:t>single-page applications</a:t>
                      </a:r>
                      <a:r>
                        <a:rPr lang="en-US" sz="2400" u="none" dirty="0">
                          <a:effectLst/>
                        </a:rPr>
                        <a:t> </a:t>
                      </a:r>
                      <a:r>
                        <a:rPr lang="en-US" sz="2400" dirty="0">
                          <a:effectLst/>
                        </a:rPr>
                        <a:t>(SPA).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Mid-Level, Advanced</a:t>
                      </a:r>
                    </a:p>
                  </a:txBody>
                  <a:tcPr/>
                </a:tc>
                <a:extLst>
                  <a:ext uri="{0D108BD9-81ED-4DB2-BD59-A6C34878D82A}">
                    <a16:rowId xmlns:a16="http://schemas.microsoft.com/office/drawing/2014/main" val="4252300485"/>
                  </a:ext>
                </a:extLst>
              </a:tr>
              <a:tr h="370840">
                <a:tc>
                  <a:txBody>
                    <a:bodyPr/>
                    <a:lstStyle/>
                    <a:p>
                      <a:r>
                        <a:rPr lang="en-US" sz="2400" dirty="0">
                          <a:hlinkClick r:id="rId5"/>
                        </a:rPr>
                        <a:t>Web Pages</a:t>
                      </a:r>
                      <a:endParaRPr lang="en-US" sz="2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Classic ASP, PHP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HTML markup and your code together in the same file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New, Mid-Level</a:t>
                      </a:r>
                    </a:p>
                  </a:txBody>
                  <a:tcPr/>
                </a:tc>
                <a:extLst>
                  <a:ext uri="{0D108BD9-81ED-4DB2-BD59-A6C34878D82A}">
                    <a16:rowId xmlns:a16="http://schemas.microsoft.com/office/drawing/2014/main" val="2775110014"/>
                  </a:ext>
                </a:extLst>
              </a:tr>
            </a:tbl>
          </a:graphicData>
        </a:graphic>
      </p:graphicFrame>
      <p:sp>
        <p:nvSpPr>
          <p:cNvPr id="7" name="Title 1">
            <a:extLst>
              <a:ext uri="{FF2B5EF4-FFF2-40B4-BE49-F238E27FC236}">
                <a16:creationId xmlns:a16="http://schemas.microsoft.com/office/drawing/2014/main" id="{5E696B08-D96D-4E0F-A269-1E5BCFBE15F8}"/>
              </a:ext>
            </a:extLst>
          </p:cNvPr>
          <p:cNvSpPr>
            <a:spLocks noGrp="1"/>
          </p:cNvSpPr>
          <p:nvPr>
            <p:ph type="title"/>
          </p:nvPr>
        </p:nvSpPr>
        <p:spPr>
          <a:xfrm>
            <a:off x="1096963" y="287338"/>
            <a:ext cx="10058400" cy="1449387"/>
          </a:xfrm>
        </p:spPr>
        <p:txBody>
          <a:bodyPr>
            <a:normAutofit/>
          </a:bodyPr>
          <a:lstStyle/>
          <a:p>
            <a:r>
              <a:rPr lang="en-US" dirty="0"/>
              <a:t>ASP.NET</a:t>
            </a:r>
            <a:br>
              <a:rPr lang="en-US" dirty="0"/>
            </a:br>
            <a:r>
              <a:rPr lang="en-US" sz="1400" dirty="0">
                <a:hlinkClick r:id="rId6"/>
              </a:rPr>
              <a:t>https://docs.microsoft.com/en-us/aspnet/overview</a:t>
            </a:r>
            <a:endParaRPr lang="en-US" dirty="0"/>
          </a:p>
        </p:txBody>
      </p:sp>
      <p:pic>
        <p:nvPicPr>
          <p:cNvPr id="9" name="Picture 8">
            <a:extLst>
              <a:ext uri="{FF2B5EF4-FFF2-40B4-BE49-F238E27FC236}">
                <a16:creationId xmlns:a16="http://schemas.microsoft.com/office/drawing/2014/main" id="{A922CECB-4C66-46E8-A695-824D216E855C}"/>
              </a:ext>
            </a:extLst>
          </p:cNvPr>
          <p:cNvPicPr>
            <a:picLocks noChangeAspect="1"/>
          </p:cNvPicPr>
          <p:nvPr/>
        </p:nvPicPr>
        <p:blipFill>
          <a:blip r:embed="rId7"/>
          <a:stretch>
            <a:fillRect/>
          </a:stretch>
        </p:blipFill>
        <p:spPr>
          <a:xfrm>
            <a:off x="7705738" y="522488"/>
            <a:ext cx="3826964" cy="979085"/>
          </a:xfrm>
          <a:prstGeom prst="rect">
            <a:avLst/>
          </a:prstGeom>
        </p:spPr>
      </p:pic>
    </p:spTree>
    <p:extLst>
      <p:ext uri="{BB962C8B-B14F-4D97-AF65-F5344CB8AC3E}">
        <p14:creationId xmlns:p14="http://schemas.microsoft.com/office/powerpoint/2010/main" val="3999348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6C8AF-AE7A-473D-9DCF-AD2E44DF2DCA}"/>
              </a:ext>
            </a:extLst>
          </p:cNvPr>
          <p:cNvSpPr>
            <a:spLocks noGrp="1"/>
          </p:cNvSpPr>
          <p:nvPr>
            <p:ph type="title"/>
          </p:nvPr>
        </p:nvSpPr>
        <p:spPr/>
        <p:txBody>
          <a:bodyPr>
            <a:normAutofit/>
          </a:bodyPr>
          <a:lstStyle/>
          <a:p>
            <a:r>
              <a:rPr lang="en-US" dirty="0"/>
              <a:t>ASP.NET MVC</a:t>
            </a:r>
            <a:br>
              <a:rPr lang="en-US" dirty="0"/>
            </a:br>
            <a:r>
              <a:rPr lang="en-US" sz="1400" dirty="0">
                <a:hlinkClick r:id="rId2"/>
              </a:rPr>
              <a:t>https://docs.microsoft.com/en-us/aspnet/overview#mvc</a:t>
            </a:r>
            <a:endParaRPr lang="en-US" dirty="0"/>
          </a:p>
        </p:txBody>
      </p:sp>
      <p:sp>
        <p:nvSpPr>
          <p:cNvPr id="3" name="Content Placeholder 2">
            <a:extLst>
              <a:ext uri="{FF2B5EF4-FFF2-40B4-BE49-F238E27FC236}">
                <a16:creationId xmlns:a16="http://schemas.microsoft.com/office/drawing/2014/main" id="{A5DEBAC9-15BC-41E1-9790-B803F6BB192F}"/>
              </a:ext>
            </a:extLst>
          </p:cNvPr>
          <p:cNvSpPr>
            <a:spLocks noGrp="1"/>
          </p:cNvSpPr>
          <p:nvPr>
            <p:ph idx="1"/>
          </p:nvPr>
        </p:nvSpPr>
        <p:spPr>
          <a:xfrm>
            <a:off x="1097280" y="2108201"/>
            <a:ext cx="6361139" cy="3760891"/>
          </a:xfrm>
        </p:spPr>
        <p:txBody>
          <a:bodyPr>
            <a:normAutofit fontScale="85000" lnSpcReduction="10000"/>
          </a:bodyPr>
          <a:lstStyle/>
          <a:p>
            <a:r>
              <a:rPr lang="en-US" sz="2800" dirty="0">
                <a:hlinkClick r:id="rId3"/>
              </a:rPr>
              <a:t>ASP.NET MVC </a:t>
            </a:r>
            <a:r>
              <a:rPr lang="en-US" sz="2800" dirty="0"/>
              <a:t>gives you a </a:t>
            </a:r>
            <a:r>
              <a:rPr lang="en-US" sz="2800" u="sng" dirty="0"/>
              <a:t>patterns-based</a:t>
            </a:r>
            <a:r>
              <a:rPr lang="en-US" sz="2800" dirty="0"/>
              <a:t> way to build dynamic websites that enables a clean separation of concerns and that gives you control over markup for agile development. </a:t>
            </a:r>
          </a:p>
          <a:p>
            <a:r>
              <a:rPr lang="en-US" sz="2800" dirty="0"/>
              <a:t>ASP.NET MVC includes many features that enable fast, TDD-friendly (Test Driven Development) development for creating applications that use the latest web standards.</a:t>
            </a:r>
          </a:p>
        </p:txBody>
      </p:sp>
      <p:pic>
        <p:nvPicPr>
          <p:cNvPr id="4" name="Picture 3">
            <a:extLst>
              <a:ext uri="{FF2B5EF4-FFF2-40B4-BE49-F238E27FC236}">
                <a16:creationId xmlns:a16="http://schemas.microsoft.com/office/drawing/2014/main" id="{4EBE0D78-E7A9-4344-A713-6C4002FCEFE1}"/>
              </a:ext>
            </a:extLst>
          </p:cNvPr>
          <p:cNvPicPr>
            <a:picLocks noChangeAspect="1"/>
          </p:cNvPicPr>
          <p:nvPr/>
        </p:nvPicPr>
        <p:blipFill>
          <a:blip r:embed="rId4"/>
          <a:stretch>
            <a:fillRect/>
          </a:stretch>
        </p:blipFill>
        <p:spPr>
          <a:xfrm>
            <a:off x="7288759" y="2223210"/>
            <a:ext cx="3866921" cy="3105848"/>
          </a:xfrm>
          <a:prstGeom prst="rect">
            <a:avLst/>
          </a:prstGeom>
        </p:spPr>
      </p:pic>
    </p:spTree>
    <p:extLst>
      <p:ext uri="{BB962C8B-B14F-4D97-AF65-F5344CB8AC3E}">
        <p14:creationId xmlns:p14="http://schemas.microsoft.com/office/powerpoint/2010/main" val="3183531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F6034-E751-4601-B030-EF1976085B42}"/>
              </a:ext>
            </a:extLst>
          </p:cNvPr>
          <p:cNvSpPr>
            <a:spLocks noGrp="1"/>
          </p:cNvSpPr>
          <p:nvPr>
            <p:ph type="title"/>
          </p:nvPr>
        </p:nvSpPr>
        <p:spPr/>
        <p:txBody>
          <a:bodyPr>
            <a:normAutofit/>
          </a:bodyPr>
          <a:lstStyle/>
          <a:p>
            <a:r>
              <a:rPr lang="en-US" dirty="0"/>
              <a:t>.NET Standard</a:t>
            </a:r>
            <a:br>
              <a:rPr lang="en-US" dirty="0"/>
            </a:br>
            <a:r>
              <a:rPr lang="en-US" sz="1400" dirty="0">
                <a:hlinkClick r:id="rId2"/>
              </a:rPr>
              <a:t>https://docs.microsoft.com/en-us/dotnet/standard/components#net-standard</a:t>
            </a:r>
            <a:br>
              <a:rPr lang="en-US" sz="1400" dirty="0"/>
            </a:br>
            <a:r>
              <a:rPr lang="en-US" sz="1400" dirty="0">
                <a:hlinkClick r:id="rId3"/>
              </a:rPr>
              <a:t>https://docs.microsoft.com/en-us/dotnet/standard/net-standard#net-implementation-support</a:t>
            </a:r>
            <a:endParaRPr lang="en-US" dirty="0"/>
          </a:p>
        </p:txBody>
      </p:sp>
      <p:sp>
        <p:nvSpPr>
          <p:cNvPr id="3" name="Content Placeholder 2">
            <a:extLst>
              <a:ext uri="{FF2B5EF4-FFF2-40B4-BE49-F238E27FC236}">
                <a16:creationId xmlns:a16="http://schemas.microsoft.com/office/drawing/2014/main" id="{4D64CE74-8534-4D75-96C2-4E8240F605AE}"/>
              </a:ext>
            </a:extLst>
          </p:cNvPr>
          <p:cNvSpPr>
            <a:spLocks noGrp="1"/>
          </p:cNvSpPr>
          <p:nvPr>
            <p:ph idx="1"/>
          </p:nvPr>
        </p:nvSpPr>
        <p:spPr>
          <a:xfrm>
            <a:off x="554705" y="2108201"/>
            <a:ext cx="4149201" cy="3760891"/>
          </a:xfrm>
        </p:spPr>
        <p:txBody>
          <a:bodyPr>
            <a:normAutofit lnSpcReduction="10000"/>
          </a:bodyPr>
          <a:lstStyle/>
          <a:p>
            <a:r>
              <a:rPr lang="en-US" dirty="0"/>
              <a:t>The .NET Standard is a specification of .NET APIs that make up a uniform set of contracts that you compile your code against. This enables portability across different .NET implementations, allowing your code to run everywhere.</a:t>
            </a:r>
          </a:p>
          <a:p>
            <a:r>
              <a:rPr lang="en-US" dirty="0"/>
              <a:t>The .NET Standard is also a target framework. If your code targets a version of the .NET Standard, it can run on any .NET implementation which supports that version of the .NET Standard.</a:t>
            </a:r>
          </a:p>
        </p:txBody>
      </p:sp>
      <p:pic>
        <p:nvPicPr>
          <p:cNvPr id="4" name="Picture 3">
            <a:extLst>
              <a:ext uri="{FF2B5EF4-FFF2-40B4-BE49-F238E27FC236}">
                <a16:creationId xmlns:a16="http://schemas.microsoft.com/office/drawing/2014/main" id="{E2F3E2BB-EA0B-4E9F-8B44-1ECEB0FE2ABE}"/>
              </a:ext>
            </a:extLst>
          </p:cNvPr>
          <p:cNvPicPr>
            <a:picLocks noChangeAspect="1"/>
          </p:cNvPicPr>
          <p:nvPr/>
        </p:nvPicPr>
        <p:blipFill>
          <a:blip r:embed="rId4"/>
          <a:stretch>
            <a:fillRect/>
          </a:stretch>
        </p:blipFill>
        <p:spPr>
          <a:xfrm>
            <a:off x="4725576" y="1956546"/>
            <a:ext cx="7373112" cy="4328577"/>
          </a:xfrm>
          <a:prstGeom prst="rect">
            <a:avLst/>
          </a:prstGeom>
          <a:effectLst>
            <a:glow rad="50800">
              <a:schemeClr val="bg1"/>
            </a:glow>
          </a:effectLst>
        </p:spPr>
      </p:pic>
    </p:spTree>
    <p:extLst>
      <p:ext uri="{BB962C8B-B14F-4D97-AF65-F5344CB8AC3E}">
        <p14:creationId xmlns:p14="http://schemas.microsoft.com/office/powerpoint/2010/main" val="456442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8BF789-E01F-4FE5-8245-01634A8EB6AF}"/>
              </a:ext>
            </a:extLst>
          </p:cNvPr>
          <p:cNvSpPr>
            <a:spLocks noGrp="1"/>
          </p:cNvSpPr>
          <p:nvPr>
            <p:ph idx="1"/>
          </p:nvPr>
        </p:nvSpPr>
        <p:spPr>
          <a:xfrm>
            <a:off x="731520" y="1905612"/>
            <a:ext cx="4000052" cy="2481875"/>
          </a:xfrm>
        </p:spPr>
        <p:txBody>
          <a:bodyPr anchor="b">
            <a:normAutofit/>
          </a:bodyPr>
          <a:lstStyle/>
          <a:p>
            <a:pPr>
              <a:lnSpc>
                <a:spcPct val="100000"/>
              </a:lnSpc>
            </a:pPr>
            <a:r>
              <a:rPr lang="en-US" sz="2800" b="1" dirty="0"/>
              <a:t>To find the highest version of .NET Standard that you can target, do the following steps:</a:t>
            </a:r>
          </a:p>
        </p:txBody>
      </p:sp>
      <p:pic>
        <p:nvPicPr>
          <p:cNvPr id="4" name="Picture 3">
            <a:extLst>
              <a:ext uri="{FF2B5EF4-FFF2-40B4-BE49-F238E27FC236}">
                <a16:creationId xmlns:a16="http://schemas.microsoft.com/office/drawing/2014/main" id="{5A3E1970-11EE-4233-9B07-7CE34E2315D2}"/>
              </a:ext>
            </a:extLst>
          </p:cNvPr>
          <p:cNvPicPr>
            <a:picLocks noChangeAspect="1"/>
          </p:cNvPicPr>
          <p:nvPr/>
        </p:nvPicPr>
        <p:blipFill>
          <a:blip r:embed="rId2"/>
          <a:stretch>
            <a:fillRect/>
          </a:stretch>
        </p:blipFill>
        <p:spPr>
          <a:xfrm>
            <a:off x="4782928" y="118451"/>
            <a:ext cx="7271692" cy="4269036"/>
          </a:xfrm>
          <a:prstGeom prst="rect">
            <a:avLst/>
          </a:prstGeom>
          <a:effectLst>
            <a:glow rad="50800">
              <a:schemeClr val="bg1"/>
            </a:glow>
          </a:effectLst>
        </p:spPr>
      </p:pic>
      <p:sp>
        <p:nvSpPr>
          <p:cNvPr id="5" name="Title 1">
            <a:extLst>
              <a:ext uri="{FF2B5EF4-FFF2-40B4-BE49-F238E27FC236}">
                <a16:creationId xmlns:a16="http://schemas.microsoft.com/office/drawing/2014/main" id="{4289724D-D50E-417F-9503-9BDEEFCA4343}"/>
              </a:ext>
            </a:extLst>
          </p:cNvPr>
          <p:cNvSpPr>
            <a:spLocks noGrp="1"/>
          </p:cNvSpPr>
          <p:nvPr>
            <p:ph type="title"/>
          </p:nvPr>
        </p:nvSpPr>
        <p:spPr>
          <a:xfrm>
            <a:off x="1096963" y="287338"/>
            <a:ext cx="3685965" cy="1449387"/>
          </a:xfrm>
        </p:spPr>
        <p:txBody>
          <a:bodyPr>
            <a:normAutofit fontScale="90000"/>
          </a:bodyPr>
          <a:lstStyle/>
          <a:p>
            <a:r>
              <a:rPr lang="en-US" sz="4000" dirty="0"/>
              <a:t>.NET Standard</a:t>
            </a:r>
            <a:br>
              <a:rPr lang="en-US" sz="1400" dirty="0"/>
            </a:br>
            <a:r>
              <a:rPr lang="en-US" sz="1400" dirty="0">
                <a:hlinkClick r:id="rId3"/>
              </a:rPr>
              <a:t>https://docs.microsoft.com/en-us/dotnet/standard/net-standard#net-implementation-support</a:t>
            </a:r>
            <a:endParaRPr lang="en-US" dirty="0"/>
          </a:p>
        </p:txBody>
      </p:sp>
      <p:sp>
        <p:nvSpPr>
          <p:cNvPr id="6" name="Rectangle 5">
            <a:extLst>
              <a:ext uri="{FF2B5EF4-FFF2-40B4-BE49-F238E27FC236}">
                <a16:creationId xmlns:a16="http://schemas.microsoft.com/office/drawing/2014/main" id="{F1C854FB-6C47-4368-B3A1-FCF2D83F2821}"/>
              </a:ext>
            </a:extLst>
          </p:cNvPr>
          <p:cNvSpPr/>
          <p:nvPr/>
        </p:nvSpPr>
        <p:spPr>
          <a:xfrm>
            <a:off x="1045925" y="4387487"/>
            <a:ext cx="11008694" cy="2031325"/>
          </a:xfrm>
          <a:prstGeom prst="rect">
            <a:avLst/>
          </a:prstGeom>
        </p:spPr>
        <p:txBody>
          <a:bodyPr wrap="square">
            <a:spAutoFit/>
          </a:bodyPr>
          <a:lstStyle/>
          <a:p>
            <a:pPr marL="342900" indent="-342900">
              <a:buFont typeface="+mj-lt"/>
              <a:buAutoNum type="arabicPeriod"/>
            </a:pPr>
            <a:r>
              <a:rPr lang="en-US" dirty="0"/>
              <a:t>Find the row that indicates the .NET implementation you want to run on.</a:t>
            </a:r>
          </a:p>
          <a:p>
            <a:pPr marL="342900" indent="-342900">
              <a:buFont typeface="+mj-lt"/>
              <a:buAutoNum type="arabicPeriod"/>
            </a:pPr>
            <a:r>
              <a:rPr lang="en-US" dirty="0"/>
              <a:t>Find the column in that row that indicates your version starting from right to left.</a:t>
            </a:r>
          </a:p>
          <a:p>
            <a:pPr marL="342900" indent="-342900">
              <a:buFont typeface="+mj-lt"/>
              <a:buAutoNum type="arabicPeriod"/>
            </a:pPr>
            <a:r>
              <a:rPr lang="en-US" dirty="0"/>
              <a:t>The column header indicates the .NET Standard version that your target supports. You may also target any lower .NET Standard version. Higher .NET Standard versions will also support your implementation.</a:t>
            </a:r>
          </a:p>
          <a:p>
            <a:pPr marL="342900" indent="-342900">
              <a:buFont typeface="+mj-lt"/>
              <a:buAutoNum type="arabicPeriod"/>
            </a:pPr>
            <a:r>
              <a:rPr lang="en-US" dirty="0"/>
              <a:t>Repeat this process for each platform you want to target. If you have more than one target platform, you should pick the smaller version among them. For example, if you want to run on .NET Framework 4.5 and .NET Core 1.0, the highest .NET Standard version you can use is .NET Standard 1.1.</a:t>
            </a:r>
          </a:p>
        </p:txBody>
      </p:sp>
    </p:spTree>
    <p:extLst>
      <p:ext uri="{BB962C8B-B14F-4D97-AF65-F5344CB8AC3E}">
        <p14:creationId xmlns:p14="http://schemas.microsoft.com/office/powerpoint/2010/main" val="20198739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27ADE-1ED9-4D34-871F-7F7E0EFBD5D3}"/>
              </a:ext>
            </a:extLst>
          </p:cNvPr>
          <p:cNvSpPr>
            <a:spLocks noGrp="1"/>
          </p:cNvSpPr>
          <p:nvPr>
            <p:ph type="title"/>
          </p:nvPr>
        </p:nvSpPr>
        <p:spPr/>
        <p:txBody>
          <a:bodyPr>
            <a:normAutofit/>
          </a:bodyPr>
          <a:lstStyle/>
          <a:p>
            <a:r>
              <a:rPr lang="en-US" dirty="0"/>
              <a:t>.NET Standard - Facts</a:t>
            </a:r>
            <a:br>
              <a:rPr lang="en-US" dirty="0"/>
            </a:br>
            <a:r>
              <a:rPr lang="en-US" sz="1400" dirty="0">
                <a:hlinkClick r:id="rId2"/>
              </a:rPr>
              <a:t>https://docs.microsoft.com/en-us/dotnet/standard/net-standard</a:t>
            </a:r>
            <a:br>
              <a:rPr lang="en-US" sz="1400" dirty="0"/>
            </a:br>
            <a:r>
              <a:rPr lang="en-US" sz="1400" dirty="0">
                <a:hlinkClick r:id="rId3"/>
              </a:rPr>
              <a:t>https://en.wikipedia.org/wiki/NuGet</a:t>
            </a:r>
            <a:endParaRPr lang="en-US" dirty="0"/>
          </a:p>
        </p:txBody>
      </p:sp>
      <p:sp>
        <p:nvSpPr>
          <p:cNvPr id="3" name="Content Placeholder 2">
            <a:extLst>
              <a:ext uri="{FF2B5EF4-FFF2-40B4-BE49-F238E27FC236}">
                <a16:creationId xmlns:a16="http://schemas.microsoft.com/office/drawing/2014/main" id="{CB864A61-86C3-4DD6-9BAA-C10D74DEFF3F}"/>
              </a:ext>
            </a:extLst>
          </p:cNvPr>
          <p:cNvSpPr>
            <a:spLocks noGrp="1"/>
          </p:cNvSpPr>
          <p:nvPr>
            <p:ph idx="1"/>
          </p:nvPr>
        </p:nvSpPr>
        <p:spPr>
          <a:xfrm>
            <a:off x="1097280" y="1892809"/>
            <a:ext cx="10058400" cy="4489704"/>
          </a:xfrm>
        </p:spPr>
        <p:txBody>
          <a:bodyPr anchor="ctr">
            <a:normAutofit fontScale="92500" lnSpcReduction="20000"/>
          </a:bodyPr>
          <a:lstStyle/>
          <a:p>
            <a:pPr lvl="1">
              <a:buFont typeface="Arial" panose="020B0604020202020204" pitchFamily="34" charset="0"/>
              <a:buChar char="•"/>
            </a:pPr>
            <a:r>
              <a:rPr lang="en-US" sz="2400" dirty="0"/>
              <a:t>.NET Standard versions are additive. They are logically concentric circles: higher versions incorporate all APIs from previous versions (no ‘breaking’ changes between versions).</a:t>
            </a:r>
          </a:p>
          <a:p>
            <a:pPr lvl="2">
              <a:buFont typeface="Arial" panose="020B0604020202020204" pitchFamily="34" charset="0"/>
              <a:buChar char="•"/>
            </a:pPr>
            <a:r>
              <a:rPr lang="en-US" sz="2000" dirty="0"/>
              <a:t>The higher the .NET Standard version, the more APIs are available to you.</a:t>
            </a:r>
          </a:p>
          <a:p>
            <a:pPr lvl="2">
              <a:buFont typeface="Arial" panose="020B0604020202020204" pitchFamily="34" charset="0"/>
              <a:buChar char="•"/>
            </a:pPr>
            <a:r>
              <a:rPr lang="en-US" sz="2000" dirty="0"/>
              <a:t>The lower the version, the more platforms implement it.</a:t>
            </a:r>
          </a:p>
          <a:p>
            <a:pPr lvl="1">
              <a:buFont typeface="Arial" panose="020B0604020202020204" pitchFamily="34" charset="0"/>
              <a:buChar char="•"/>
            </a:pPr>
            <a:r>
              <a:rPr lang="en-US" sz="2400" dirty="0"/>
              <a:t>Immutable: Once finalized, .NET Standard versions are frozen. </a:t>
            </a:r>
          </a:p>
          <a:p>
            <a:pPr lvl="1">
              <a:buFont typeface="Arial" panose="020B0604020202020204" pitchFamily="34" charset="0"/>
              <a:buChar char="•"/>
            </a:pPr>
            <a:r>
              <a:rPr lang="en-US" sz="2400" dirty="0"/>
              <a:t>The primary distribution vehicle for the .NET Standard reference assemblies is </a:t>
            </a:r>
            <a:r>
              <a:rPr lang="en-US" sz="2400" b="1" i="1" dirty="0">
                <a:hlinkClick r:id="rId3"/>
              </a:rPr>
              <a:t>NuGet</a:t>
            </a:r>
            <a:r>
              <a:rPr lang="en-US" sz="2400" dirty="0"/>
              <a:t> packages.</a:t>
            </a:r>
          </a:p>
          <a:p>
            <a:pPr lvl="1">
              <a:buFont typeface="Arial" panose="020B0604020202020204" pitchFamily="34" charset="0"/>
              <a:buChar char="•"/>
            </a:pPr>
            <a:r>
              <a:rPr lang="en-US" sz="2400" dirty="0"/>
              <a:t>The </a:t>
            </a:r>
            <a:r>
              <a:rPr lang="en-US" sz="2400" b="1" i="1" dirty="0"/>
              <a:t>NETStandard.Library </a:t>
            </a:r>
            <a:r>
              <a:rPr lang="en-US" sz="2400" dirty="0"/>
              <a:t>metapackage references the complete set of </a:t>
            </a:r>
            <a:r>
              <a:rPr lang="en-US" sz="2400" b="1" i="1" dirty="0"/>
              <a:t>NuGet</a:t>
            </a:r>
            <a:r>
              <a:rPr lang="en-US" sz="2400" dirty="0"/>
              <a:t> packages that define .NET Standard. </a:t>
            </a:r>
          </a:p>
          <a:p>
            <a:pPr lvl="2">
              <a:buFont typeface="Arial" panose="020B0604020202020204" pitchFamily="34" charset="0"/>
              <a:buChar char="•"/>
            </a:pPr>
            <a:r>
              <a:rPr lang="en-US" sz="2000" dirty="0"/>
              <a:t>The most common way to target </a:t>
            </a:r>
            <a:r>
              <a:rPr lang="en-US" sz="2000" b="1" i="1" dirty="0"/>
              <a:t>netstandard</a:t>
            </a:r>
            <a:r>
              <a:rPr lang="en-US" sz="2000" dirty="0"/>
              <a:t> is by referencing this metapackage. </a:t>
            </a:r>
          </a:p>
          <a:p>
            <a:pPr lvl="2">
              <a:buFont typeface="Arial" panose="020B0604020202020204" pitchFamily="34" charset="0"/>
              <a:buChar char="•"/>
            </a:pPr>
            <a:r>
              <a:rPr lang="en-US" sz="2000" dirty="0"/>
              <a:t>It describes and provides access to the ~40 .NET libraries and associated APIs that define .NET Standard.</a:t>
            </a:r>
          </a:p>
          <a:p>
            <a:pPr lvl="1">
              <a:buFont typeface="Arial" panose="020B0604020202020204" pitchFamily="34" charset="0"/>
              <a:buChar char="•"/>
            </a:pPr>
            <a:r>
              <a:rPr lang="en-US" sz="2400" dirty="0"/>
              <a:t>.NET Standard is the replacement for Portable Class Libraries (PCL).</a:t>
            </a:r>
          </a:p>
        </p:txBody>
      </p:sp>
    </p:spTree>
    <p:extLst>
      <p:ext uri="{BB962C8B-B14F-4D97-AF65-F5344CB8AC3E}">
        <p14:creationId xmlns:p14="http://schemas.microsoft.com/office/powerpoint/2010/main" val="2129508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130E0D07-F08D-44B2-8767-4602A0C7BB53}"/>
              </a:ext>
            </a:extLst>
          </p:cNvPr>
          <p:cNvSpPr>
            <a:spLocks noGrp="1"/>
          </p:cNvSpPr>
          <p:nvPr>
            <p:ph type="title"/>
          </p:nvPr>
        </p:nvSpPr>
        <p:spPr>
          <a:xfrm>
            <a:off x="1097280" y="286603"/>
            <a:ext cx="10058400" cy="1450757"/>
          </a:xfrm>
        </p:spPr>
        <p:txBody>
          <a:bodyPr>
            <a:normAutofit/>
          </a:bodyPr>
          <a:lstStyle/>
          <a:p>
            <a:r>
              <a:rPr lang="en-US" dirty="0">
                <a:solidFill>
                  <a:schemeClr val="tx1"/>
                </a:solidFill>
              </a:rPr>
              <a:t>.NET Framework (old)</a:t>
            </a:r>
            <a:br>
              <a:rPr lang="en-US" sz="1400" dirty="0">
                <a:hlinkClick r:id="rId2"/>
              </a:rPr>
            </a:br>
            <a:r>
              <a:rPr lang="en-US" sz="1400" dirty="0">
                <a:hlinkClick r:id="rId2"/>
              </a:rPr>
              <a:t>http://thedotnetproject.blogspot.com/2015/11/the-net-framework.html</a:t>
            </a:r>
            <a:endParaRPr lang="en-US" sz="1400" dirty="0"/>
          </a:p>
        </p:txBody>
      </p:sp>
      <p:pic>
        <p:nvPicPr>
          <p:cNvPr id="5" name="Content Placeholder 4" descr="A screenshot of a cell phone&#10;&#10;Description automatically generated">
            <a:extLst>
              <a:ext uri="{FF2B5EF4-FFF2-40B4-BE49-F238E27FC236}">
                <a16:creationId xmlns:a16="http://schemas.microsoft.com/office/drawing/2014/main" id="{A7CA2FA0-04C4-47D8-A3ED-7EED01BB792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961058" y="2428712"/>
            <a:ext cx="6686028" cy="3760891"/>
          </a:xfrm>
          <a:prstGeom prst="rect">
            <a:avLst/>
          </a:prstGeom>
          <a:noFill/>
        </p:spPr>
      </p:pic>
      <p:sp>
        <p:nvSpPr>
          <p:cNvPr id="6" name="Rectangle 5">
            <a:extLst>
              <a:ext uri="{FF2B5EF4-FFF2-40B4-BE49-F238E27FC236}">
                <a16:creationId xmlns:a16="http://schemas.microsoft.com/office/drawing/2014/main" id="{14C1CA15-6201-46DA-AA77-9E23725B7509}"/>
              </a:ext>
            </a:extLst>
          </p:cNvPr>
          <p:cNvSpPr/>
          <p:nvPr/>
        </p:nvSpPr>
        <p:spPr>
          <a:xfrm>
            <a:off x="544913" y="3181649"/>
            <a:ext cx="3918408" cy="2246769"/>
          </a:xfrm>
          <a:prstGeom prst="rect">
            <a:avLst/>
          </a:prstGeom>
          <a:ln>
            <a:solidFill>
              <a:schemeClr val="dk1"/>
            </a:solidFill>
          </a:ln>
        </p:spPr>
        <p:txBody>
          <a:bodyPr wrap="square">
            <a:spAutoFit/>
          </a:bodyPr>
          <a:lstStyle/>
          <a:p>
            <a:r>
              <a:rPr lang="en-US" sz="2800" dirty="0"/>
              <a:t>At the bottom of the </a:t>
            </a:r>
            <a:r>
              <a:rPr lang="en-US" sz="2800" dirty="0" err="1"/>
              <a:t>.Net</a:t>
            </a:r>
            <a:r>
              <a:rPr lang="en-US" sz="2800" dirty="0"/>
              <a:t> Framework structure is </a:t>
            </a:r>
            <a:r>
              <a:rPr lang="en-US" sz="2800" b="1" dirty="0"/>
              <a:t>Common Language Runtime</a:t>
            </a:r>
            <a:r>
              <a:rPr lang="en-US" sz="2800" dirty="0"/>
              <a:t> (CLR)which handles code execution. </a:t>
            </a:r>
          </a:p>
        </p:txBody>
      </p:sp>
      <p:cxnSp>
        <p:nvCxnSpPr>
          <p:cNvPr id="8" name="Connector: Elbow 7">
            <a:extLst>
              <a:ext uri="{FF2B5EF4-FFF2-40B4-BE49-F238E27FC236}">
                <a16:creationId xmlns:a16="http://schemas.microsoft.com/office/drawing/2014/main" id="{51C3B212-E781-4493-87EF-4668610A43A0}"/>
              </a:ext>
            </a:extLst>
          </p:cNvPr>
          <p:cNvCxnSpPr>
            <a:cxnSpLocks/>
            <a:stCxn id="6" idx="2"/>
          </p:cNvCxnSpPr>
          <p:nvPr/>
        </p:nvCxnSpPr>
        <p:spPr>
          <a:xfrm rot="16200000" flipH="1">
            <a:off x="3506292" y="4426243"/>
            <a:ext cx="383577" cy="2387926"/>
          </a:xfrm>
          <a:prstGeom prst="bentConnector2">
            <a:avLst/>
          </a:prstGeom>
          <a:ln>
            <a:tailEnd type="triangle"/>
          </a:ln>
          <a:effectLst>
            <a:outerShdw blurRad="50800" dist="38100" dir="8100000" algn="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90406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A7CA2FA0-04C4-47D8-A3ED-7EED01BB79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61058" y="2428712"/>
            <a:ext cx="6686028" cy="3760891"/>
          </a:xfrm>
          <a:prstGeom prst="rect">
            <a:avLst/>
          </a:prstGeom>
          <a:noFill/>
        </p:spPr>
      </p:pic>
      <p:sp>
        <p:nvSpPr>
          <p:cNvPr id="6" name="Rectangle 5">
            <a:extLst>
              <a:ext uri="{FF2B5EF4-FFF2-40B4-BE49-F238E27FC236}">
                <a16:creationId xmlns:a16="http://schemas.microsoft.com/office/drawing/2014/main" id="{14C1CA15-6201-46DA-AA77-9E23725B7509}"/>
              </a:ext>
            </a:extLst>
          </p:cNvPr>
          <p:cNvSpPr/>
          <p:nvPr/>
        </p:nvSpPr>
        <p:spPr>
          <a:xfrm>
            <a:off x="406235" y="2237616"/>
            <a:ext cx="3918408" cy="3170099"/>
          </a:xfrm>
          <a:prstGeom prst="rect">
            <a:avLst/>
          </a:prstGeom>
          <a:ln>
            <a:solidFill>
              <a:schemeClr val="dk1"/>
            </a:solidFill>
          </a:ln>
        </p:spPr>
        <p:txBody>
          <a:bodyPr wrap="square">
            <a:spAutoFit/>
          </a:bodyPr>
          <a:lstStyle/>
          <a:p>
            <a:r>
              <a:rPr lang="en-US" sz="2000" dirty="0"/>
              <a:t>Above the CLR layer is the .NET </a:t>
            </a:r>
            <a:r>
              <a:rPr lang="en-US" sz="2000" b="1" dirty="0"/>
              <a:t>Base Class Library</a:t>
            </a:r>
            <a:r>
              <a:rPr lang="en-US" sz="2000" dirty="0"/>
              <a:t> which contains ‘runtime libraries’ that support common functions like file reading and writing, XML document manipulation, exception handling, application globalization, network communication, threading and reflection, which makes the programmer's job easier. </a:t>
            </a:r>
          </a:p>
        </p:txBody>
      </p:sp>
      <p:cxnSp>
        <p:nvCxnSpPr>
          <p:cNvPr id="8" name="Connector: Elbow 7">
            <a:extLst>
              <a:ext uri="{FF2B5EF4-FFF2-40B4-BE49-F238E27FC236}">
                <a16:creationId xmlns:a16="http://schemas.microsoft.com/office/drawing/2014/main" id="{51C3B212-E781-4493-87EF-4668610A43A0}"/>
              </a:ext>
            </a:extLst>
          </p:cNvPr>
          <p:cNvCxnSpPr>
            <a:cxnSpLocks/>
            <a:stCxn id="6" idx="2"/>
          </p:cNvCxnSpPr>
          <p:nvPr/>
        </p:nvCxnSpPr>
        <p:spPr>
          <a:xfrm rot="5400000" flipH="1" flipV="1">
            <a:off x="3608947" y="4055604"/>
            <a:ext cx="108602" cy="2595619"/>
          </a:xfrm>
          <a:prstGeom prst="bentConnector4">
            <a:avLst>
              <a:gd name="adj1" fmla="val -210493"/>
              <a:gd name="adj2" fmla="val 87741"/>
            </a:avLst>
          </a:prstGeom>
          <a:ln>
            <a:tailEnd type="triangle"/>
          </a:ln>
          <a:effectLst>
            <a:outerShdw blurRad="50800" dist="38100" dir="8100000" algn="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992AFB5A-55FE-4DAE-ACDB-353C7222F577}"/>
              </a:ext>
            </a:extLst>
          </p:cNvPr>
          <p:cNvSpPr>
            <a:spLocks noGrp="1"/>
          </p:cNvSpPr>
          <p:nvPr>
            <p:ph type="title"/>
          </p:nvPr>
        </p:nvSpPr>
        <p:spPr>
          <a:xfrm>
            <a:off x="1096963" y="287338"/>
            <a:ext cx="10058400" cy="1449387"/>
          </a:xfrm>
        </p:spPr>
        <p:txBody>
          <a:bodyPr>
            <a:normAutofit/>
          </a:bodyPr>
          <a:lstStyle/>
          <a:p>
            <a:r>
              <a:rPr lang="en-US" dirty="0">
                <a:solidFill>
                  <a:schemeClr val="tx1"/>
                </a:solidFill>
              </a:rPr>
              <a:t>.NET Framework</a:t>
            </a:r>
            <a:br>
              <a:rPr lang="en-US" sz="1400" dirty="0">
                <a:hlinkClick r:id="rId3"/>
              </a:rPr>
            </a:br>
            <a:r>
              <a:rPr lang="en-US" sz="1400" dirty="0">
                <a:hlinkClick r:id="rId3"/>
              </a:rPr>
              <a:t>http://thedotnetproject.blogspot.com/2015/11/the-net-framework.html</a:t>
            </a:r>
            <a:endParaRPr lang="en-US" sz="1400" dirty="0"/>
          </a:p>
        </p:txBody>
      </p:sp>
    </p:spTree>
    <p:extLst>
      <p:ext uri="{BB962C8B-B14F-4D97-AF65-F5344CB8AC3E}">
        <p14:creationId xmlns:p14="http://schemas.microsoft.com/office/powerpoint/2010/main" val="845967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A7CA2FA0-04C4-47D8-A3ED-7EED01BB79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61058" y="2428712"/>
            <a:ext cx="6686028" cy="3760891"/>
          </a:xfrm>
          <a:prstGeom prst="rect">
            <a:avLst/>
          </a:prstGeom>
          <a:noFill/>
        </p:spPr>
      </p:pic>
      <p:sp>
        <p:nvSpPr>
          <p:cNvPr id="6" name="Rectangle 5">
            <a:extLst>
              <a:ext uri="{FF2B5EF4-FFF2-40B4-BE49-F238E27FC236}">
                <a16:creationId xmlns:a16="http://schemas.microsoft.com/office/drawing/2014/main" id="{14C1CA15-6201-46DA-AA77-9E23725B7509}"/>
              </a:ext>
            </a:extLst>
          </p:cNvPr>
          <p:cNvSpPr/>
          <p:nvPr/>
        </p:nvSpPr>
        <p:spPr>
          <a:xfrm>
            <a:off x="591611" y="2217527"/>
            <a:ext cx="4046489" cy="1569660"/>
          </a:xfrm>
          <a:prstGeom prst="rect">
            <a:avLst/>
          </a:prstGeom>
          <a:ln>
            <a:solidFill>
              <a:schemeClr val="tx1"/>
            </a:solidFill>
          </a:ln>
        </p:spPr>
        <p:txBody>
          <a:bodyPr wrap="square">
            <a:spAutoFit/>
          </a:bodyPr>
          <a:lstStyle/>
          <a:p>
            <a:r>
              <a:rPr lang="en-US" sz="2400" b="1" dirty="0"/>
              <a:t>ADO.NET </a:t>
            </a:r>
            <a:r>
              <a:rPr lang="en-US" sz="2400" i="1" dirty="0"/>
              <a:t>(library)</a:t>
            </a:r>
            <a:r>
              <a:rPr lang="en-US" sz="2400" dirty="0"/>
              <a:t> and </a:t>
            </a:r>
            <a:r>
              <a:rPr lang="en-US" sz="2400" b="1" dirty="0"/>
              <a:t>XML </a:t>
            </a:r>
            <a:r>
              <a:rPr lang="en-US" sz="2400" dirty="0"/>
              <a:t>support tasks related to data access, parsing, manipulation and generating XML. </a:t>
            </a:r>
          </a:p>
        </p:txBody>
      </p:sp>
      <p:cxnSp>
        <p:nvCxnSpPr>
          <p:cNvPr id="8" name="Connector: Elbow 7">
            <a:extLst>
              <a:ext uri="{FF2B5EF4-FFF2-40B4-BE49-F238E27FC236}">
                <a16:creationId xmlns:a16="http://schemas.microsoft.com/office/drawing/2014/main" id="{51C3B212-E781-4493-87EF-4668610A43A0}"/>
              </a:ext>
            </a:extLst>
          </p:cNvPr>
          <p:cNvCxnSpPr>
            <a:cxnSpLocks/>
            <a:stCxn id="6" idx="2"/>
          </p:cNvCxnSpPr>
          <p:nvPr/>
        </p:nvCxnSpPr>
        <p:spPr>
          <a:xfrm rot="16200000" flipH="1">
            <a:off x="3362890" y="3039153"/>
            <a:ext cx="850134" cy="2346202"/>
          </a:xfrm>
          <a:prstGeom prst="bentConnector2">
            <a:avLst/>
          </a:prstGeom>
          <a:ln>
            <a:tailEnd type="triangle"/>
          </a:ln>
          <a:effectLst>
            <a:outerShdw blurRad="50800" dist="38100" dir="8100000" algn="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C5D1751B-789C-41E3-A35E-C9B98481771C}"/>
              </a:ext>
            </a:extLst>
          </p:cNvPr>
          <p:cNvSpPr>
            <a:spLocks noGrp="1"/>
          </p:cNvSpPr>
          <p:nvPr>
            <p:ph type="title"/>
          </p:nvPr>
        </p:nvSpPr>
        <p:spPr>
          <a:xfrm>
            <a:off x="1096963" y="287338"/>
            <a:ext cx="10058400" cy="1449387"/>
          </a:xfrm>
        </p:spPr>
        <p:txBody>
          <a:bodyPr>
            <a:normAutofit/>
          </a:bodyPr>
          <a:lstStyle/>
          <a:p>
            <a:r>
              <a:rPr lang="en-US" dirty="0">
                <a:solidFill>
                  <a:schemeClr val="tx1"/>
                </a:solidFill>
              </a:rPr>
              <a:t>.NET Framework</a:t>
            </a:r>
            <a:br>
              <a:rPr lang="en-US" sz="1400" dirty="0">
                <a:hlinkClick r:id="rId3"/>
              </a:rPr>
            </a:br>
            <a:r>
              <a:rPr lang="en-US" sz="1400" dirty="0">
                <a:hlinkClick r:id="rId3"/>
              </a:rPr>
              <a:t>http://thedotnetproject.blogspot.com/2015/11/the-net-framework.html</a:t>
            </a:r>
            <a:endParaRPr lang="en-US" sz="1400" dirty="0"/>
          </a:p>
        </p:txBody>
      </p:sp>
    </p:spTree>
    <p:extLst>
      <p:ext uri="{BB962C8B-B14F-4D97-AF65-F5344CB8AC3E}">
        <p14:creationId xmlns:p14="http://schemas.microsoft.com/office/powerpoint/2010/main" val="27456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A7CA2FA0-04C4-47D8-A3ED-7EED01BB79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61058" y="2428712"/>
            <a:ext cx="6686028" cy="3760891"/>
          </a:xfrm>
          <a:prstGeom prst="rect">
            <a:avLst/>
          </a:prstGeom>
          <a:noFill/>
        </p:spPr>
      </p:pic>
      <p:sp>
        <p:nvSpPr>
          <p:cNvPr id="6" name="Rectangle 5">
            <a:extLst>
              <a:ext uri="{FF2B5EF4-FFF2-40B4-BE49-F238E27FC236}">
                <a16:creationId xmlns:a16="http://schemas.microsoft.com/office/drawing/2014/main" id="{14C1CA15-6201-46DA-AA77-9E23725B7509}"/>
              </a:ext>
            </a:extLst>
          </p:cNvPr>
          <p:cNvSpPr/>
          <p:nvPr/>
        </p:nvSpPr>
        <p:spPr>
          <a:xfrm>
            <a:off x="406238" y="2320021"/>
            <a:ext cx="3918408" cy="369332"/>
          </a:xfrm>
          <a:prstGeom prst="rect">
            <a:avLst/>
          </a:prstGeom>
        </p:spPr>
        <p:txBody>
          <a:bodyPr wrap="square">
            <a:spAutoFit/>
          </a:bodyPr>
          <a:lstStyle/>
          <a:p>
            <a:endParaRPr lang="en-US" dirty="0"/>
          </a:p>
        </p:txBody>
      </p:sp>
      <p:cxnSp>
        <p:nvCxnSpPr>
          <p:cNvPr id="8" name="Connector: Elbow 7">
            <a:extLst>
              <a:ext uri="{FF2B5EF4-FFF2-40B4-BE49-F238E27FC236}">
                <a16:creationId xmlns:a16="http://schemas.microsoft.com/office/drawing/2014/main" id="{51C3B212-E781-4493-87EF-4668610A43A0}"/>
              </a:ext>
            </a:extLst>
          </p:cNvPr>
          <p:cNvCxnSpPr>
            <a:cxnSpLocks/>
            <a:stCxn id="2" idx="2"/>
          </p:cNvCxnSpPr>
          <p:nvPr/>
        </p:nvCxnSpPr>
        <p:spPr>
          <a:xfrm rot="5400000" flipH="1" flipV="1">
            <a:off x="3451861" y="2990740"/>
            <a:ext cx="495642" cy="2522750"/>
          </a:xfrm>
          <a:prstGeom prst="bentConnector4">
            <a:avLst>
              <a:gd name="adj1" fmla="val -46122"/>
              <a:gd name="adj2" fmla="val 86429"/>
            </a:avLst>
          </a:prstGeom>
          <a:ln>
            <a:tailEnd type="triangle"/>
          </a:ln>
          <a:effectLst>
            <a:outerShdw blurRad="50800" dist="38100" dir="8100000" algn="tr"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2" name="Rectangle 1">
            <a:extLst>
              <a:ext uri="{FF2B5EF4-FFF2-40B4-BE49-F238E27FC236}">
                <a16:creationId xmlns:a16="http://schemas.microsoft.com/office/drawing/2014/main" id="{CCAF47D0-1C83-438A-9387-9C7CA6080D95}"/>
              </a:ext>
            </a:extLst>
          </p:cNvPr>
          <p:cNvSpPr/>
          <p:nvPr/>
        </p:nvSpPr>
        <p:spPr>
          <a:xfrm>
            <a:off x="600277" y="2191612"/>
            <a:ext cx="3676060" cy="2308324"/>
          </a:xfrm>
          <a:prstGeom prst="rect">
            <a:avLst/>
          </a:prstGeom>
          <a:noFill/>
          <a:ln>
            <a:solidFill>
              <a:schemeClr val="tx1"/>
            </a:solidFill>
          </a:ln>
        </p:spPr>
        <p:txBody>
          <a:bodyPr wrap="square">
            <a:spAutoFit/>
          </a:bodyPr>
          <a:lstStyle/>
          <a:p>
            <a:r>
              <a:rPr lang="en-US" sz="2400" b="1" dirty="0"/>
              <a:t>ASP.NET</a:t>
            </a:r>
            <a:r>
              <a:rPr lang="en-US" sz="2400" dirty="0"/>
              <a:t> and </a:t>
            </a:r>
            <a:r>
              <a:rPr lang="en-US" sz="2400" b="1" dirty="0"/>
              <a:t>Windows Forms</a:t>
            </a:r>
            <a:r>
              <a:rPr lang="en-US" sz="2400" dirty="0"/>
              <a:t> build robust web applications and standard Windows applications as well as develop and consume web services. </a:t>
            </a:r>
          </a:p>
        </p:txBody>
      </p:sp>
      <p:sp>
        <p:nvSpPr>
          <p:cNvPr id="7" name="Title 1">
            <a:extLst>
              <a:ext uri="{FF2B5EF4-FFF2-40B4-BE49-F238E27FC236}">
                <a16:creationId xmlns:a16="http://schemas.microsoft.com/office/drawing/2014/main" id="{6AC34BB0-9C83-46C2-8188-CD6E1FD9776B}"/>
              </a:ext>
            </a:extLst>
          </p:cNvPr>
          <p:cNvSpPr>
            <a:spLocks noGrp="1"/>
          </p:cNvSpPr>
          <p:nvPr>
            <p:ph type="title"/>
          </p:nvPr>
        </p:nvSpPr>
        <p:spPr>
          <a:xfrm>
            <a:off x="1096963" y="287338"/>
            <a:ext cx="10058400" cy="1449387"/>
          </a:xfrm>
        </p:spPr>
        <p:txBody>
          <a:bodyPr>
            <a:normAutofit/>
          </a:bodyPr>
          <a:lstStyle/>
          <a:p>
            <a:r>
              <a:rPr lang="en-US" dirty="0">
                <a:solidFill>
                  <a:schemeClr val="tx1"/>
                </a:solidFill>
              </a:rPr>
              <a:t>.NET Framework</a:t>
            </a:r>
            <a:br>
              <a:rPr lang="en-US" sz="1400" dirty="0">
                <a:hlinkClick r:id="rId3"/>
              </a:rPr>
            </a:br>
            <a:r>
              <a:rPr lang="en-US" sz="1400" dirty="0">
                <a:hlinkClick r:id="rId3"/>
              </a:rPr>
              <a:t>http://thedotnetproject.blogspot.com/2015/11/the-net-framework.html</a:t>
            </a:r>
            <a:endParaRPr lang="en-US" sz="1400" dirty="0"/>
          </a:p>
        </p:txBody>
      </p:sp>
    </p:spTree>
    <p:extLst>
      <p:ext uri="{BB962C8B-B14F-4D97-AF65-F5344CB8AC3E}">
        <p14:creationId xmlns:p14="http://schemas.microsoft.com/office/powerpoint/2010/main" val="587348697"/>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{5B3D16BE-15B3-47D8-84CE-9AE21D5E9D1A}tf56160789</Template>
  <TotalTime>0</TotalTime>
  <Words>2016</Words>
  <Application>Microsoft Office PowerPoint</Application>
  <PresentationFormat>Widescreen</PresentationFormat>
  <Paragraphs>132</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Bookman Old Style</vt:lpstr>
      <vt:lpstr>Calibri</vt:lpstr>
      <vt:lpstr>Franklin Gothic Book</vt:lpstr>
      <vt:lpstr>1_RetrospectVTI</vt:lpstr>
      <vt:lpstr>.NET Architectural Components</vt:lpstr>
      <vt:lpstr>A .NET app is developed for and runs in one or more implementations of .NET (.NET Framework, .NET Core, or Mono).  There is an API specification common to all implementations of .NET. The .NET Standard.</vt:lpstr>
      <vt:lpstr>.NET Standard https://docs.microsoft.com/en-us/dotnet/standard/components#net-standard https://docs.microsoft.com/en-us/dotnet/standard/net-standard#net-implementation-support</vt:lpstr>
      <vt:lpstr>.NET Standard https://docs.microsoft.com/en-us/dotnet/standard/net-standard#net-implementation-support</vt:lpstr>
      <vt:lpstr>.NET Standard - Facts https://docs.microsoft.com/en-us/dotnet/standard/net-standard https://en.wikipedia.org/wiki/NuGet</vt:lpstr>
      <vt:lpstr>.NET Framework (old) http://thedotnetproject.blogspot.com/2015/11/the-net-framework.html</vt:lpstr>
      <vt:lpstr>.NET Framework http://thedotnetproject.blogspot.com/2015/11/the-net-framework.html</vt:lpstr>
      <vt:lpstr>.NET Framework http://thedotnetproject.blogspot.com/2015/11/the-net-framework.html</vt:lpstr>
      <vt:lpstr>.NET Framework http://thedotnetproject.blogspot.com/2015/11/the-net-framework.html</vt:lpstr>
      <vt:lpstr>.NET Framework http://thedotnetproject.blogspot.com/2015/11/the-net-framework.html</vt:lpstr>
      <vt:lpstr>Current .NET Implementations https://docs.microsoft.com/en-us/dotnet/standard/components#universal-windows-platform-uwp</vt:lpstr>
      <vt:lpstr>.NET Framework(newer) https://docs.microsoft.com/en-us/dotnet/standard/components#net-framework</vt:lpstr>
      <vt:lpstr>.NET Core https://docs.microsoft.com/en-us/dotnet/standard/components#net-core</vt:lpstr>
      <vt:lpstr>Mono https://docs.microsoft.com/en-us/dotnet/standard/components#mono https://www.mono-project.com/docs/about-mono/</vt:lpstr>
      <vt:lpstr>UWP – Universal Windows Platform https://docs.microsoft.com/en-us/dotnet/standard/components#mono</vt:lpstr>
      <vt:lpstr>.NET Runtimes https://docs.microsoft.com/en-us/dotnet/standard/components#net-runtimes https://mattwarren.org/2018/10/02/A-History-of-.NET-Runtimes/</vt:lpstr>
      <vt:lpstr>Xamarin https://docs.microsoft.com/en-us/xamarin/get-started/what-is-xamarin</vt:lpstr>
      <vt:lpstr>Xamarin https://docs.microsoft.com/en-us/xamarin/get-started/what-is-xamarin</vt:lpstr>
      <vt:lpstr>ASP.NET (use ASP.NET Core) https://docs.microsoft.com/en-us/aspnet/overview</vt:lpstr>
      <vt:lpstr>ASP.NET https://docs.microsoft.com/en-us/aspnet/overview</vt:lpstr>
      <vt:lpstr>ASP.NET MVC https://docs.microsoft.com/en-us/aspnet/overview#mvc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2020-03-07T18:23:23Z</dcterms:created>
  <dcterms:modified xsi:type="dcterms:W3CDTF">2020-03-09T03:22:07Z</dcterms:modified>
</cp:coreProperties>
</file>

<file path=docProps/thumbnail.jpeg>
</file>